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29.jpg" ContentType="image/png"/>
  <Override PartName="/ppt/media/image36.jpg" ContentType="image/png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20" r:id="rId2"/>
    <p:sldId id="490" r:id="rId3"/>
    <p:sldId id="498" r:id="rId4"/>
    <p:sldId id="493" r:id="rId5"/>
    <p:sldId id="494" r:id="rId6"/>
    <p:sldId id="495" r:id="rId7"/>
    <p:sldId id="496" r:id="rId8"/>
    <p:sldId id="491" r:id="rId9"/>
    <p:sldId id="499" r:id="rId10"/>
    <p:sldId id="463" r:id="rId11"/>
    <p:sldId id="447" r:id="rId12"/>
    <p:sldId id="430" r:id="rId13"/>
    <p:sldId id="492" r:id="rId14"/>
    <p:sldId id="497" r:id="rId15"/>
    <p:sldId id="505" r:id="rId16"/>
    <p:sldId id="506" r:id="rId17"/>
    <p:sldId id="469" r:id="rId18"/>
    <p:sldId id="431" r:id="rId19"/>
    <p:sldId id="532" r:id="rId20"/>
    <p:sldId id="521" r:id="rId21"/>
    <p:sldId id="515" r:id="rId22"/>
    <p:sldId id="516" r:id="rId23"/>
    <p:sldId id="404" r:id="rId24"/>
    <p:sldId id="535" r:id="rId25"/>
    <p:sldId id="538" r:id="rId26"/>
    <p:sldId id="539" r:id="rId27"/>
    <p:sldId id="537" r:id="rId28"/>
    <p:sldId id="536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509" r:id="rId45"/>
    <p:sldId id="464" r:id="rId46"/>
    <p:sldId id="518" r:id="rId47"/>
    <p:sldId id="523" r:id="rId48"/>
    <p:sldId id="524" r:id="rId49"/>
    <p:sldId id="525" r:id="rId50"/>
    <p:sldId id="527" r:id="rId51"/>
    <p:sldId id="528" r:id="rId52"/>
    <p:sldId id="529" r:id="rId53"/>
    <p:sldId id="530" r:id="rId54"/>
    <p:sldId id="517" r:id="rId55"/>
    <p:sldId id="52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900"/>
    <a:srgbClr val="CCFFCC"/>
    <a:srgbClr val="CFFCB6"/>
    <a:srgbClr val="7DFBD1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6252" autoAdjust="0"/>
  </p:normalViewPr>
  <p:slideViewPr>
    <p:cSldViewPr>
      <p:cViewPr varScale="1">
        <p:scale>
          <a:sx n="86" d="100"/>
          <a:sy n="86" d="100"/>
        </p:scale>
        <p:origin x="124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506D1-F129-49D0-9AC5-9FD835C5CCF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056F9-77B1-45B4-A876-6FB297C9463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>
              <a:latin typeface="Cambria" panose="02040503050406030204" pitchFamily="18" charset="0"/>
            </a:rPr>
            <a:t>Quan sát</a:t>
          </a:r>
        </a:p>
      </dgm:t>
    </dgm:pt>
    <dgm:pt modelId="{3A3474CA-DA1F-43CF-9994-187CC630176C}" type="parTrans" cxnId="{26C8682A-B42A-4596-8314-74A23AF7020A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4DC5F8D6-7E59-4BBB-A6D7-AD5DE5B45BEF}" type="sibTrans" cxnId="{26C8682A-B42A-4596-8314-74A23AF7020A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DC0BD84C-78B4-498C-AD8C-242C45366B34}">
      <dgm:prSet phldrT="[Text]" custT="1"/>
      <dgm:spPr/>
      <dgm:t>
        <a:bodyPr/>
        <a:lstStyle/>
        <a:p>
          <a:r>
            <a:rPr lang="en-US" sz="3200">
              <a:latin typeface="Cambria" panose="02040503050406030204" pitchFamily="18" charset="0"/>
            </a:rPr>
            <a:t>Tách lớp</a:t>
          </a:r>
        </a:p>
      </dgm:t>
    </dgm:pt>
    <dgm:pt modelId="{3B0A1A22-DCFA-46D4-B110-48ACA226C1BA}" type="parTrans" cxnId="{95D2A929-EEDC-4087-9B5B-FB7A66ACEB24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92AF74C1-5088-421B-9D9C-4C608C9EA62C}" type="sibTrans" cxnId="{95D2A929-EEDC-4087-9B5B-FB7A66ACEB24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DF19BDE8-3DE5-4630-B3E3-108204CD0CA9}">
      <dgm:prSet phldrT="[Text]" custT="1"/>
      <dgm:spPr/>
      <dgm:t>
        <a:bodyPr/>
        <a:lstStyle/>
        <a:p>
          <a:r>
            <a:rPr lang="en-US" sz="3200">
              <a:latin typeface="Cambria" panose="02040503050406030204" pitchFamily="18" charset="0"/>
            </a:rPr>
            <a:t>Trình bày lại</a:t>
          </a:r>
        </a:p>
      </dgm:t>
    </dgm:pt>
    <dgm:pt modelId="{F4E41D72-E51F-4B95-9108-260529FF9770}" type="parTrans" cxnId="{8E438704-D042-4B19-9A45-DA7667DDA436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FA8A968E-1559-44DC-80DE-0D225F171808}" type="sibTrans" cxnId="{8E438704-D042-4B19-9A45-DA7667DDA436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1819BAA7-5A9B-42AC-93E8-3CD06CC686F0}">
      <dgm:prSet phldrT="[Text]" custT="1"/>
      <dgm:spPr/>
      <dgm:t>
        <a:bodyPr/>
        <a:lstStyle/>
        <a:p>
          <a:r>
            <a:rPr lang="en-US" sz="3200">
              <a:latin typeface="Cambria" panose="02040503050406030204" pitchFamily="18" charset="0"/>
            </a:rPr>
            <a:t>Vận hành</a:t>
          </a:r>
        </a:p>
      </dgm:t>
    </dgm:pt>
    <dgm:pt modelId="{9DB10009-98A7-4E16-8AD6-A3878B887FC1}" type="parTrans" cxnId="{C74EC615-61AC-40D1-9B2C-188ED4CD5D58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0C83DE9B-8C92-4668-8800-A76A09713BBE}" type="sibTrans" cxnId="{C74EC615-61AC-40D1-9B2C-188ED4CD5D58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18597319-0204-4868-ADF5-782A45AA3D6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Đúc kết</a:t>
          </a:r>
        </a:p>
      </dgm:t>
    </dgm:pt>
    <dgm:pt modelId="{0A3F8D44-6194-4FE4-A386-64CBF2F00335}" type="parTrans" cxnId="{EE3D273C-58A9-47B8-95AD-8F218C868BFB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12FF62D9-23A6-4B4E-91B1-2D8DB983858D}" type="sibTrans" cxnId="{EE3D273C-58A9-47B8-95AD-8F218C868BFB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74BF47C2-43C0-4A1F-A8B8-14E2C4BE46EE}" type="pres">
      <dgm:prSet presAssocID="{D0F506D1-F129-49D0-9AC5-9FD835C5CCF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C03C1F7-89F8-4555-BA49-54861B73FEEB}" type="pres">
      <dgm:prSet presAssocID="{DF19BDE8-3DE5-4630-B3E3-108204CD0CA9}" presName="Accent5" presStyleCnt="0"/>
      <dgm:spPr/>
    </dgm:pt>
    <dgm:pt modelId="{3545237E-4A0B-4578-B88D-53A3D8AAFB86}" type="pres">
      <dgm:prSet presAssocID="{DF19BDE8-3DE5-4630-B3E3-108204CD0CA9}" presName="Accent" presStyleLbl="node1" presStyleIdx="0" presStyleCnt="5"/>
      <dgm:spPr/>
    </dgm:pt>
    <dgm:pt modelId="{0FF8F84C-7449-47D3-AE95-576E605B7771}" type="pres">
      <dgm:prSet presAssocID="{DF19BDE8-3DE5-4630-B3E3-108204CD0CA9}" presName="ParentBackground5" presStyleCnt="0"/>
      <dgm:spPr/>
    </dgm:pt>
    <dgm:pt modelId="{234F6A0C-D08B-476C-AD04-4B91AC8CDE7E}" type="pres">
      <dgm:prSet presAssocID="{DF19BDE8-3DE5-4630-B3E3-108204CD0CA9}" presName="ParentBackground" presStyleLbl="fgAcc1" presStyleIdx="0" presStyleCnt="5" custLinFactNeighborY="1109"/>
      <dgm:spPr/>
    </dgm:pt>
    <dgm:pt modelId="{6F4ADBC4-A1C2-4A52-976E-A920A53F76AC}" type="pres">
      <dgm:prSet presAssocID="{DF19BDE8-3DE5-4630-B3E3-108204CD0CA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2CC3A30-E268-47BB-ABDF-F8BADEF0EBF1}" type="pres">
      <dgm:prSet presAssocID="{18597319-0204-4868-ADF5-782A45AA3D6D}" presName="Accent4" presStyleCnt="0"/>
      <dgm:spPr/>
    </dgm:pt>
    <dgm:pt modelId="{4AE74DB2-9BDB-409E-9D10-79004324709D}" type="pres">
      <dgm:prSet presAssocID="{18597319-0204-4868-ADF5-782A45AA3D6D}" presName="Accent" presStyleLbl="node1" presStyleIdx="1" presStyleCnt="5"/>
      <dgm:spPr/>
    </dgm:pt>
    <dgm:pt modelId="{F5FC00DC-9F34-4BC9-8E47-D15D073C84E1}" type="pres">
      <dgm:prSet presAssocID="{18597319-0204-4868-ADF5-782A45AA3D6D}" presName="ParentBackground4" presStyleCnt="0"/>
      <dgm:spPr/>
    </dgm:pt>
    <dgm:pt modelId="{CC6D948A-0889-4B28-B6AC-D838CB9B304B}" type="pres">
      <dgm:prSet presAssocID="{18597319-0204-4868-ADF5-782A45AA3D6D}" presName="ParentBackground" presStyleLbl="fgAcc1" presStyleIdx="1" presStyleCnt="5" custLinFactNeighborY="1109"/>
      <dgm:spPr/>
    </dgm:pt>
    <dgm:pt modelId="{7DAB93D1-65BD-4939-AFB8-99DC89F40100}" type="pres">
      <dgm:prSet presAssocID="{18597319-0204-4868-ADF5-782A45AA3D6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E4020BF-73D8-4CB1-A45B-56ABD882E4A9}" type="pres">
      <dgm:prSet presAssocID="{1819BAA7-5A9B-42AC-93E8-3CD06CC686F0}" presName="Accent3" presStyleCnt="0"/>
      <dgm:spPr/>
    </dgm:pt>
    <dgm:pt modelId="{913F1B91-B1C4-45CA-9EFC-57662D13FE81}" type="pres">
      <dgm:prSet presAssocID="{1819BAA7-5A9B-42AC-93E8-3CD06CC686F0}" presName="Accent" presStyleLbl="node1" presStyleIdx="2" presStyleCnt="5"/>
      <dgm:spPr/>
    </dgm:pt>
    <dgm:pt modelId="{AF8DD1FA-EA19-4AB5-A1AA-95BCF9AF5ED7}" type="pres">
      <dgm:prSet presAssocID="{1819BAA7-5A9B-42AC-93E8-3CD06CC686F0}" presName="ParentBackground3" presStyleCnt="0"/>
      <dgm:spPr/>
    </dgm:pt>
    <dgm:pt modelId="{E0C9D5A0-BB9E-4BD6-80B3-18A79157C3B9}" type="pres">
      <dgm:prSet presAssocID="{1819BAA7-5A9B-42AC-93E8-3CD06CC686F0}" presName="ParentBackground" presStyleLbl="fgAcc1" presStyleIdx="2" presStyleCnt="5" custLinFactNeighborY="1109"/>
      <dgm:spPr/>
    </dgm:pt>
    <dgm:pt modelId="{F2A1F3F2-F548-444F-B384-470E6F5AA767}" type="pres">
      <dgm:prSet presAssocID="{1819BAA7-5A9B-42AC-93E8-3CD06CC686F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1CCCDB7-FE9A-48D0-A2B2-69291E9E65E8}" type="pres">
      <dgm:prSet presAssocID="{DC0BD84C-78B4-498C-AD8C-242C45366B34}" presName="Accent2" presStyleCnt="0"/>
      <dgm:spPr/>
    </dgm:pt>
    <dgm:pt modelId="{8326A94E-E483-4AE8-9E02-F6C598AF3C61}" type="pres">
      <dgm:prSet presAssocID="{DC0BD84C-78B4-498C-AD8C-242C45366B34}" presName="Accent" presStyleLbl="node1" presStyleIdx="3" presStyleCnt="5"/>
      <dgm:spPr/>
    </dgm:pt>
    <dgm:pt modelId="{7F1F034A-3A57-41B3-8C79-12B18F7850C1}" type="pres">
      <dgm:prSet presAssocID="{DC0BD84C-78B4-498C-AD8C-242C45366B34}" presName="ParentBackground2" presStyleCnt="0"/>
      <dgm:spPr/>
    </dgm:pt>
    <dgm:pt modelId="{EF75FBF7-9F64-41D8-B8BF-815C8366D94B}" type="pres">
      <dgm:prSet presAssocID="{DC0BD84C-78B4-498C-AD8C-242C45366B34}" presName="ParentBackground" presStyleLbl="fgAcc1" presStyleIdx="3" presStyleCnt="5" custLinFactNeighborY="1109"/>
      <dgm:spPr/>
    </dgm:pt>
    <dgm:pt modelId="{D1F8EC20-B900-4C1D-B9CA-AD15882900EE}" type="pres">
      <dgm:prSet presAssocID="{DC0BD84C-78B4-498C-AD8C-242C45366B3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247FE8C-3C0A-4DE8-A260-5F4ADB1F4924}" type="pres">
      <dgm:prSet presAssocID="{EAE056F9-77B1-45B4-A876-6FB297C94631}" presName="Accent1" presStyleCnt="0"/>
      <dgm:spPr/>
    </dgm:pt>
    <dgm:pt modelId="{6272639F-F0FE-4436-BE79-CF89CFB6E334}" type="pres">
      <dgm:prSet presAssocID="{EAE056F9-77B1-45B4-A876-6FB297C94631}" presName="Accent" presStyleLbl="node1" presStyleIdx="4" presStyleCnt="5"/>
      <dgm:spPr/>
    </dgm:pt>
    <dgm:pt modelId="{F73377EC-452E-4F44-B47C-542859E72083}" type="pres">
      <dgm:prSet presAssocID="{EAE056F9-77B1-45B4-A876-6FB297C94631}" presName="ParentBackground1" presStyleCnt="0"/>
      <dgm:spPr/>
    </dgm:pt>
    <dgm:pt modelId="{52CF2EB6-634D-456C-9E3A-09FDCE9C3C0E}" type="pres">
      <dgm:prSet presAssocID="{EAE056F9-77B1-45B4-A876-6FB297C94631}" presName="ParentBackground" presStyleLbl="fgAcc1" presStyleIdx="4" presStyleCnt="5" custLinFactNeighborX="-1415" custLinFactNeighborY="1109"/>
      <dgm:spPr/>
    </dgm:pt>
    <dgm:pt modelId="{EC93ABC8-78B0-4A2B-9250-C6E0201CEA80}" type="pres">
      <dgm:prSet presAssocID="{EAE056F9-77B1-45B4-A876-6FB297C9463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E438704-D042-4B19-9A45-DA7667DDA436}" srcId="{D0F506D1-F129-49D0-9AC5-9FD835C5CCFD}" destId="{DF19BDE8-3DE5-4630-B3E3-108204CD0CA9}" srcOrd="4" destOrd="0" parTransId="{F4E41D72-E51F-4B95-9108-260529FF9770}" sibTransId="{FA8A968E-1559-44DC-80DE-0D225F171808}"/>
    <dgm:cxn modelId="{B3035606-54B6-48D4-AA19-6230E8B882D0}" type="presOf" srcId="{D0F506D1-F129-49D0-9AC5-9FD835C5CCFD}" destId="{74BF47C2-43C0-4A1F-A8B8-14E2C4BE46EE}" srcOrd="0" destOrd="0" presId="urn:microsoft.com/office/officeart/2011/layout/CircleProcess"/>
    <dgm:cxn modelId="{CCF10C11-D8FE-4B68-A404-01A3E1C957C2}" type="presOf" srcId="{DC0BD84C-78B4-498C-AD8C-242C45366B34}" destId="{D1F8EC20-B900-4C1D-B9CA-AD15882900EE}" srcOrd="1" destOrd="0" presId="urn:microsoft.com/office/officeart/2011/layout/CircleProcess"/>
    <dgm:cxn modelId="{C74EC615-61AC-40D1-9B2C-188ED4CD5D58}" srcId="{D0F506D1-F129-49D0-9AC5-9FD835C5CCFD}" destId="{1819BAA7-5A9B-42AC-93E8-3CD06CC686F0}" srcOrd="2" destOrd="0" parTransId="{9DB10009-98A7-4E16-8AD6-A3878B887FC1}" sibTransId="{0C83DE9B-8C92-4668-8800-A76A09713BBE}"/>
    <dgm:cxn modelId="{C1B1501F-3438-4193-9B6E-B2D2326F740B}" type="presOf" srcId="{DF19BDE8-3DE5-4630-B3E3-108204CD0CA9}" destId="{6F4ADBC4-A1C2-4A52-976E-A920A53F76AC}" srcOrd="1" destOrd="0" presId="urn:microsoft.com/office/officeart/2011/layout/CircleProcess"/>
    <dgm:cxn modelId="{95D2A929-EEDC-4087-9B5B-FB7A66ACEB24}" srcId="{D0F506D1-F129-49D0-9AC5-9FD835C5CCFD}" destId="{DC0BD84C-78B4-498C-AD8C-242C45366B34}" srcOrd="1" destOrd="0" parTransId="{3B0A1A22-DCFA-46D4-B110-48ACA226C1BA}" sibTransId="{92AF74C1-5088-421B-9D9C-4C608C9EA62C}"/>
    <dgm:cxn modelId="{26C8682A-B42A-4596-8314-74A23AF7020A}" srcId="{D0F506D1-F129-49D0-9AC5-9FD835C5CCFD}" destId="{EAE056F9-77B1-45B4-A876-6FB297C94631}" srcOrd="0" destOrd="0" parTransId="{3A3474CA-DA1F-43CF-9994-187CC630176C}" sibTransId="{4DC5F8D6-7E59-4BBB-A6D7-AD5DE5B45BEF}"/>
    <dgm:cxn modelId="{AFA75F32-0585-42E9-9ED2-01EF64FBFBF6}" type="presOf" srcId="{1819BAA7-5A9B-42AC-93E8-3CD06CC686F0}" destId="{F2A1F3F2-F548-444F-B384-470E6F5AA767}" srcOrd="1" destOrd="0" presId="urn:microsoft.com/office/officeart/2011/layout/CircleProcess"/>
    <dgm:cxn modelId="{EE3D273C-58A9-47B8-95AD-8F218C868BFB}" srcId="{D0F506D1-F129-49D0-9AC5-9FD835C5CCFD}" destId="{18597319-0204-4868-ADF5-782A45AA3D6D}" srcOrd="3" destOrd="0" parTransId="{0A3F8D44-6194-4FE4-A386-64CBF2F00335}" sibTransId="{12FF62D9-23A6-4B4E-91B1-2D8DB983858D}"/>
    <dgm:cxn modelId="{8C467062-DC49-4B78-A82C-577DBCD0D192}" type="presOf" srcId="{18597319-0204-4868-ADF5-782A45AA3D6D}" destId="{CC6D948A-0889-4B28-B6AC-D838CB9B304B}" srcOrd="0" destOrd="0" presId="urn:microsoft.com/office/officeart/2011/layout/CircleProcess"/>
    <dgm:cxn modelId="{AF778F52-DA98-457C-ADEF-A4D27C4DA881}" type="presOf" srcId="{DF19BDE8-3DE5-4630-B3E3-108204CD0CA9}" destId="{234F6A0C-D08B-476C-AD04-4B91AC8CDE7E}" srcOrd="0" destOrd="0" presId="urn:microsoft.com/office/officeart/2011/layout/CircleProcess"/>
    <dgm:cxn modelId="{5A209E72-3DDB-41A1-A07C-A437BE5AC0CB}" type="presOf" srcId="{EAE056F9-77B1-45B4-A876-6FB297C94631}" destId="{EC93ABC8-78B0-4A2B-9250-C6E0201CEA80}" srcOrd="1" destOrd="0" presId="urn:microsoft.com/office/officeart/2011/layout/CircleProcess"/>
    <dgm:cxn modelId="{40CA498A-3E47-4075-8229-9DDAEF6703C8}" type="presOf" srcId="{DC0BD84C-78B4-498C-AD8C-242C45366B34}" destId="{EF75FBF7-9F64-41D8-B8BF-815C8366D94B}" srcOrd="0" destOrd="0" presId="urn:microsoft.com/office/officeart/2011/layout/CircleProcess"/>
    <dgm:cxn modelId="{1293E596-D1E7-429F-B2B5-F85913C79A3E}" type="presOf" srcId="{18597319-0204-4868-ADF5-782A45AA3D6D}" destId="{7DAB93D1-65BD-4939-AFB8-99DC89F40100}" srcOrd="1" destOrd="0" presId="urn:microsoft.com/office/officeart/2011/layout/CircleProcess"/>
    <dgm:cxn modelId="{83623CA6-F3D9-4A1C-AB80-7F2BE6CD5AB8}" type="presOf" srcId="{EAE056F9-77B1-45B4-A876-6FB297C94631}" destId="{52CF2EB6-634D-456C-9E3A-09FDCE9C3C0E}" srcOrd="0" destOrd="0" presId="urn:microsoft.com/office/officeart/2011/layout/CircleProcess"/>
    <dgm:cxn modelId="{00848EA7-0EA8-4484-B3B9-0C5FCCFA1D88}" type="presOf" srcId="{1819BAA7-5A9B-42AC-93E8-3CD06CC686F0}" destId="{E0C9D5A0-BB9E-4BD6-80B3-18A79157C3B9}" srcOrd="0" destOrd="0" presId="urn:microsoft.com/office/officeart/2011/layout/CircleProcess"/>
    <dgm:cxn modelId="{F693C4A0-3634-4F8C-97BC-89A9941EACE5}" type="presParOf" srcId="{74BF47C2-43C0-4A1F-A8B8-14E2C4BE46EE}" destId="{7C03C1F7-89F8-4555-BA49-54861B73FEEB}" srcOrd="0" destOrd="0" presId="urn:microsoft.com/office/officeart/2011/layout/CircleProcess"/>
    <dgm:cxn modelId="{3B08C957-8636-44D3-A958-B9B27CCC18C8}" type="presParOf" srcId="{7C03C1F7-89F8-4555-BA49-54861B73FEEB}" destId="{3545237E-4A0B-4578-B88D-53A3D8AAFB86}" srcOrd="0" destOrd="0" presId="urn:microsoft.com/office/officeart/2011/layout/CircleProcess"/>
    <dgm:cxn modelId="{77196544-302F-4852-8A28-E15B293DB946}" type="presParOf" srcId="{74BF47C2-43C0-4A1F-A8B8-14E2C4BE46EE}" destId="{0FF8F84C-7449-47D3-AE95-576E605B7771}" srcOrd="1" destOrd="0" presId="urn:microsoft.com/office/officeart/2011/layout/CircleProcess"/>
    <dgm:cxn modelId="{AFA8D2C7-E91B-4196-A70D-679EA6A84FEC}" type="presParOf" srcId="{0FF8F84C-7449-47D3-AE95-576E605B7771}" destId="{234F6A0C-D08B-476C-AD04-4B91AC8CDE7E}" srcOrd="0" destOrd="0" presId="urn:microsoft.com/office/officeart/2011/layout/CircleProcess"/>
    <dgm:cxn modelId="{FCBA2663-DECF-4C39-8B7E-53B645D4DF19}" type="presParOf" srcId="{74BF47C2-43C0-4A1F-A8B8-14E2C4BE46EE}" destId="{6F4ADBC4-A1C2-4A52-976E-A920A53F76AC}" srcOrd="2" destOrd="0" presId="urn:microsoft.com/office/officeart/2011/layout/CircleProcess"/>
    <dgm:cxn modelId="{C87096B9-9909-4801-9162-7D97B392032F}" type="presParOf" srcId="{74BF47C2-43C0-4A1F-A8B8-14E2C4BE46EE}" destId="{92CC3A30-E268-47BB-ABDF-F8BADEF0EBF1}" srcOrd="3" destOrd="0" presId="urn:microsoft.com/office/officeart/2011/layout/CircleProcess"/>
    <dgm:cxn modelId="{ED13EC5D-A339-4382-BD2B-EBE227B2998E}" type="presParOf" srcId="{92CC3A30-E268-47BB-ABDF-F8BADEF0EBF1}" destId="{4AE74DB2-9BDB-409E-9D10-79004324709D}" srcOrd="0" destOrd="0" presId="urn:microsoft.com/office/officeart/2011/layout/CircleProcess"/>
    <dgm:cxn modelId="{7E5F8573-0E32-45B4-AA95-A57C18AA86C9}" type="presParOf" srcId="{74BF47C2-43C0-4A1F-A8B8-14E2C4BE46EE}" destId="{F5FC00DC-9F34-4BC9-8E47-D15D073C84E1}" srcOrd="4" destOrd="0" presId="urn:microsoft.com/office/officeart/2011/layout/CircleProcess"/>
    <dgm:cxn modelId="{9D979134-A782-42D9-9B3C-F9C9A993089F}" type="presParOf" srcId="{F5FC00DC-9F34-4BC9-8E47-D15D073C84E1}" destId="{CC6D948A-0889-4B28-B6AC-D838CB9B304B}" srcOrd="0" destOrd="0" presId="urn:microsoft.com/office/officeart/2011/layout/CircleProcess"/>
    <dgm:cxn modelId="{5249CA81-0E18-407F-8ED0-D251007D94E4}" type="presParOf" srcId="{74BF47C2-43C0-4A1F-A8B8-14E2C4BE46EE}" destId="{7DAB93D1-65BD-4939-AFB8-99DC89F40100}" srcOrd="5" destOrd="0" presId="urn:microsoft.com/office/officeart/2011/layout/CircleProcess"/>
    <dgm:cxn modelId="{41F083C2-B211-4568-9BD1-FF108CC6A4AB}" type="presParOf" srcId="{74BF47C2-43C0-4A1F-A8B8-14E2C4BE46EE}" destId="{8E4020BF-73D8-4CB1-A45B-56ABD882E4A9}" srcOrd="6" destOrd="0" presId="urn:microsoft.com/office/officeart/2011/layout/CircleProcess"/>
    <dgm:cxn modelId="{EE555D0B-FF0F-4B2A-89B8-D6034A2DE8D0}" type="presParOf" srcId="{8E4020BF-73D8-4CB1-A45B-56ABD882E4A9}" destId="{913F1B91-B1C4-45CA-9EFC-57662D13FE81}" srcOrd="0" destOrd="0" presId="urn:microsoft.com/office/officeart/2011/layout/CircleProcess"/>
    <dgm:cxn modelId="{1ACE5655-A63C-4EEA-A2DC-107AD1E9ABD1}" type="presParOf" srcId="{74BF47C2-43C0-4A1F-A8B8-14E2C4BE46EE}" destId="{AF8DD1FA-EA19-4AB5-A1AA-95BCF9AF5ED7}" srcOrd="7" destOrd="0" presId="urn:microsoft.com/office/officeart/2011/layout/CircleProcess"/>
    <dgm:cxn modelId="{82E3EA5F-7AF8-4C37-822D-FAD5FB35E03B}" type="presParOf" srcId="{AF8DD1FA-EA19-4AB5-A1AA-95BCF9AF5ED7}" destId="{E0C9D5A0-BB9E-4BD6-80B3-18A79157C3B9}" srcOrd="0" destOrd="0" presId="urn:microsoft.com/office/officeart/2011/layout/CircleProcess"/>
    <dgm:cxn modelId="{796C0270-44A4-4E7D-9B1D-A31023CC39F5}" type="presParOf" srcId="{74BF47C2-43C0-4A1F-A8B8-14E2C4BE46EE}" destId="{F2A1F3F2-F548-444F-B384-470E6F5AA767}" srcOrd="8" destOrd="0" presId="urn:microsoft.com/office/officeart/2011/layout/CircleProcess"/>
    <dgm:cxn modelId="{8E144938-5C76-4CCE-925C-7212536B0D8F}" type="presParOf" srcId="{74BF47C2-43C0-4A1F-A8B8-14E2C4BE46EE}" destId="{91CCCDB7-FE9A-48D0-A2B2-69291E9E65E8}" srcOrd="9" destOrd="0" presId="urn:microsoft.com/office/officeart/2011/layout/CircleProcess"/>
    <dgm:cxn modelId="{E75E84C3-FC38-4125-B22D-F1057103EC9A}" type="presParOf" srcId="{91CCCDB7-FE9A-48D0-A2B2-69291E9E65E8}" destId="{8326A94E-E483-4AE8-9E02-F6C598AF3C61}" srcOrd="0" destOrd="0" presId="urn:microsoft.com/office/officeart/2011/layout/CircleProcess"/>
    <dgm:cxn modelId="{70A3D7F9-EF4A-4989-845F-54EFAA1630AE}" type="presParOf" srcId="{74BF47C2-43C0-4A1F-A8B8-14E2C4BE46EE}" destId="{7F1F034A-3A57-41B3-8C79-12B18F7850C1}" srcOrd="10" destOrd="0" presId="urn:microsoft.com/office/officeart/2011/layout/CircleProcess"/>
    <dgm:cxn modelId="{881F3B3C-AA1C-4989-8603-F13BE49989C0}" type="presParOf" srcId="{7F1F034A-3A57-41B3-8C79-12B18F7850C1}" destId="{EF75FBF7-9F64-41D8-B8BF-815C8366D94B}" srcOrd="0" destOrd="0" presId="urn:microsoft.com/office/officeart/2011/layout/CircleProcess"/>
    <dgm:cxn modelId="{F39D0254-1DFD-47BD-B8B4-DAFF0ABFA654}" type="presParOf" srcId="{74BF47C2-43C0-4A1F-A8B8-14E2C4BE46EE}" destId="{D1F8EC20-B900-4C1D-B9CA-AD15882900EE}" srcOrd="11" destOrd="0" presId="urn:microsoft.com/office/officeart/2011/layout/CircleProcess"/>
    <dgm:cxn modelId="{A29BBD84-06C1-4F5B-B747-AD1214D04292}" type="presParOf" srcId="{74BF47C2-43C0-4A1F-A8B8-14E2C4BE46EE}" destId="{3247FE8C-3C0A-4DE8-A260-5F4ADB1F4924}" srcOrd="12" destOrd="0" presId="urn:microsoft.com/office/officeart/2011/layout/CircleProcess"/>
    <dgm:cxn modelId="{5A2E7041-0C42-4B23-9209-1031422C05C0}" type="presParOf" srcId="{3247FE8C-3C0A-4DE8-A260-5F4ADB1F4924}" destId="{6272639F-F0FE-4436-BE79-CF89CFB6E334}" srcOrd="0" destOrd="0" presId="urn:microsoft.com/office/officeart/2011/layout/CircleProcess"/>
    <dgm:cxn modelId="{8EB7FEFC-E02E-4E93-BC10-72D2430D4851}" type="presParOf" srcId="{74BF47C2-43C0-4A1F-A8B8-14E2C4BE46EE}" destId="{F73377EC-452E-4F44-B47C-542859E72083}" srcOrd="13" destOrd="0" presId="urn:microsoft.com/office/officeart/2011/layout/CircleProcess"/>
    <dgm:cxn modelId="{546D03FF-A830-487F-B0F4-49362C6F8A3F}" type="presParOf" srcId="{F73377EC-452E-4F44-B47C-542859E72083}" destId="{52CF2EB6-634D-456C-9E3A-09FDCE9C3C0E}" srcOrd="0" destOrd="0" presId="urn:microsoft.com/office/officeart/2011/layout/CircleProcess"/>
    <dgm:cxn modelId="{ABA8633F-4F5A-4135-A97C-C82E7B7B9BF0}" type="presParOf" srcId="{74BF47C2-43C0-4A1F-A8B8-14E2C4BE46EE}" destId="{EC93ABC8-78B0-4A2B-9250-C6E0201CEA80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D3A82-1D4D-4400-98A5-BD691F286DF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8C0ADA-EA01-4263-8F73-B9EA09FC215E}">
      <dgm:prSet phldrT="[Text]" custT="1"/>
      <dgm:spPr/>
      <dgm:t>
        <a:bodyPr/>
        <a:lstStyle/>
        <a:p>
          <a:r>
            <a:rPr lang="en-US" sz="2800" b="1"/>
            <a:t>1</a:t>
          </a:r>
        </a:p>
      </dgm:t>
    </dgm:pt>
    <dgm:pt modelId="{B180EC61-B082-4F56-BB49-B3ED9250D488}" type="sibTrans" cxnId="{07878FAE-91D6-4C49-95F9-DEE3BEEB34EB}">
      <dgm:prSet/>
      <dgm:spPr/>
      <dgm:t>
        <a:bodyPr/>
        <a:lstStyle/>
        <a:p>
          <a:endParaRPr lang="en-US" sz="100" b="1"/>
        </a:p>
      </dgm:t>
    </dgm:pt>
    <dgm:pt modelId="{A22CC49A-647C-4B02-AEAA-B4BFA50F3C0E}" type="parTrans" cxnId="{07878FAE-91D6-4C49-95F9-DEE3BEEB34EB}">
      <dgm:prSet/>
      <dgm:spPr/>
      <dgm:t>
        <a:bodyPr/>
        <a:lstStyle/>
        <a:p>
          <a:endParaRPr lang="en-US" sz="100" b="1"/>
        </a:p>
      </dgm:t>
    </dgm:pt>
    <dgm:pt modelId="{4F3DB648-E1E1-4C63-9FD9-2989123E89B9}" type="pres">
      <dgm:prSet presAssocID="{800D3A82-1D4D-4400-98A5-BD691F286DFA}" presName="Name0" presStyleCnt="0">
        <dgm:presLayoutVars>
          <dgm:chMax val="7"/>
          <dgm:resizeHandles val="exact"/>
        </dgm:presLayoutVars>
      </dgm:prSet>
      <dgm:spPr/>
    </dgm:pt>
    <dgm:pt modelId="{DB3221D6-0665-420D-B94A-BDCC7980DCA7}" type="pres">
      <dgm:prSet presAssocID="{800D3A82-1D4D-4400-98A5-BD691F286DFA}" presName="comp1" presStyleCnt="0"/>
      <dgm:spPr/>
    </dgm:pt>
    <dgm:pt modelId="{55D5680C-99D7-4A05-9C43-893B76666E48}" type="pres">
      <dgm:prSet presAssocID="{800D3A82-1D4D-4400-98A5-BD691F286DFA}" presName="circle1" presStyleLbl="node1" presStyleIdx="0" presStyleCnt="1"/>
      <dgm:spPr/>
    </dgm:pt>
    <dgm:pt modelId="{D886AC25-C08C-4D69-9F56-7AFF51A229BB}" type="pres">
      <dgm:prSet presAssocID="{800D3A82-1D4D-4400-98A5-BD691F286DFA}" presName="c1text" presStyleLbl="node1" presStyleIdx="0" presStyleCnt="1">
        <dgm:presLayoutVars>
          <dgm:bulletEnabled val="1"/>
        </dgm:presLayoutVars>
      </dgm:prSet>
      <dgm:spPr/>
    </dgm:pt>
  </dgm:ptLst>
  <dgm:cxnLst>
    <dgm:cxn modelId="{3EA8BC13-9234-401D-A229-FC3D665FFB86}" type="presOf" srcId="{CC8C0ADA-EA01-4263-8F73-B9EA09FC215E}" destId="{55D5680C-99D7-4A05-9C43-893B76666E48}" srcOrd="0" destOrd="0" presId="urn:microsoft.com/office/officeart/2005/8/layout/venn2"/>
    <dgm:cxn modelId="{E9984955-3AE4-49D0-A5E7-71232D17610B}" type="presOf" srcId="{CC8C0ADA-EA01-4263-8F73-B9EA09FC215E}" destId="{D886AC25-C08C-4D69-9F56-7AFF51A229BB}" srcOrd="1" destOrd="0" presId="urn:microsoft.com/office/officeart/2005/8/layout/venn2"/>
    <dgm:cxn modelId="{967716AD-08D8-4AFD-B306-33D1699AE8FE}" type="presOf" srcId="{800D3A82-1D4D-4400-98A5-BD691F286DFA}" destId="{4F3DB648-E1E1-4C63-9FD9-2989123E89B9}" srcOrd="0" destOrd="0" presId="urn:microsoft.com/office/officeart/2005/8/layout/venn2"/>
    <dgm:cxn modelId="{07878FAE-91D6-4C49-95F9-DEE3BEEB34EB}" srcId="{800D3A82-1D4D-4400-98A5-BD691F286DFA}" destId="{CC8C0ADA-EA01-4263-8F73-B9EA09FC215E}" srcOrd="0" destOrd="0" parTransId="{A22CC49A-647C-4B02-AEAA-B4BFA50F3C0E}" sibTransId="{B180EC61-B082-4F56-BB49-B3ED9250D488}"/>
    <dgm:cxn modelId="{2F63DC76-788E-4A54-81F4-ED447CD6C1F0}" type="presParOf" srcId="{4F3DB648-E1E1-4C63-9FD9-2989123E89B9}" destId="{DB3221D6-0665-420D-B94A-BDCC7980DCA7}" srcOrd="0" destOrd="0" presId="urn:microsoft.com/office/officeart/2005/8/layout/venn2"/>
    <dgm:cxn modelId="{0BF00745-E79C-4054-940C-ABBF249E2849}" type="presParOf" srcId="{DB3221D6-0665-420D-B94A-BDCC7980DCA7}" destId="{55D5680C-99D7-4A05-9C43-893B76666E48}" srcOrd="0" destOrd="0" presId="urn:microsoft.com/office/officeart/2005/8/layout/venn2"/>
    <dgm:cxn modelId="{D7C199B9-0AB7-45B9-9284-48FA895A38C5}" type="presParOf" srcId="{DB3221D6-0665-420D-B94A-BDCC7980DCA7}" destId="{D886AC25-C08C-4D69-9F56-7AFF51A229B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0D3A82-1D4D-4400-98A5-BD691F286DF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8C0ADA-EA01-4263-8F73-B9EA09FC215E}">
      <dgm:prSet phldrT="[Text]" custT="1"/>
      <dgm:spPr/>
      <dgm:t>
        <a:bodyPr/>
        <a:lstStyle/>
        <a:p>
          <a:r>
            <a:rPr lang="en-US" sz="2800" b="1"/>
            <a:t>2</a:t>
          </a:r>
        </a:p>
      </dgm:t>
    </dgm:pt>
    <dgm:pt modelId="{B180EC61-B082-4F56-BB49-B3ED9250D488}" type="sibTrans" cxnId="{07878FAE-91D6-4C49-95F9-DEE3BEEB34EB}">
      <dgm:prSet/>
      <dgm:spPr/>
      <dgm:t>
        <a:bodyPr/>
        <a:lstStyle/>
        <a:p>
          <a:endParaRPr lang="en-US" sz="100" b="1"/>
        </a:p>
      </dgm:t>
    </dgm:pt>
    <dgm:pt modelId="{A22CC49A-647C-4B02-AEAA-B4BFA50F3C0E}" type="parTrans" cxnId="{07878FAE-91D6-4C49-95F9-DEE3BEEB34EB}">
      <dgm:prSet/>
      <dgm:spPr/>
      <dgm:t>
        <a:bodyPr/>
        <a:lstStyle/>
        <a:p>
          <a:endParaRPr lang="en-US" sz="100" b="1"/>
        </a:p>
      </dgm:t>
    </dgm:pt>
    <dgm:pt modelId="{4F3DB648-E1E1-4C63-9FD9-2989123E89B9}" type="pres">
      <dgm:prSet presAssocID="{800D3A82-1D4D-4400-98A5-BD691F286DFA}" presName="Name0" presStyleCnt="0">
        <dgm:presLayoutVars>
          <dgm:chMax val="7"/>
          <dgm:resizeHandles val="exact"/>
        </dgm:presLayoutVars>
      </dgm:prSet>
      <dgm:spPr/>
    </dgm:pt>
    <dgm:pt modelId="{DB3221D6-0665-420D-B94A-BDCC7980DCA7}" type="pres">
      <dgm:prSet presAssocID="{800D3A82-1D4D-4400-98A5-BD691F286DFA}" presName="comp1" presStyleCnt="0"/>
      <dgm:spPr/>
    </dgm:pt>
    <dgm:pt modelId="{55D5680C-99D7-4A05-9C43-893B76666E48}" type="pres">
      <dgm:prSet presAssocID="{800D3A82-1D4D-4400-98A5-BD691F286DFA}" presName="circle1" presStyleLbl="node1" presStyleIdx="0" presStyleCnt="1"/>
      <dgm:spPr/>
    </dgm:pt>
    <dgm:pt modelId="{D886AC25-C08C-4D69-9F56-7AFF51A229BB}" type="pres">
      <dgm:prSet presAssocID="{800D3A82-1D4D-4400-98A5-BD691F286DFA}" presName="c1text" presStyleLbl="node1" presStyleIdx="0" presStyleCnt="1">
        <dgm:presLayoutVars>
          <dgm:bulletEnabled val="1"/>
        </dgm:presLayoutVars>
      </dgm:prSet>
      <dgm:spPr/>
    </dgm:pt>
  </dgm:ptLst>
  <dgm:cxnLst>
    <dgm:cxn modelId="{A8A5034F-2704-4E80-9C69-3E2CB92A50ED}" type="presOf" srcId="{800D3A82-1D4D-4400-98A5-BD691F286DFA}" destId="{4F3DB648-E1E1-4C63-9FD9-2989123E89B9}" srcOrd="0" destOrd="0" presId="urn:microsoft.com/office/officeart/2005/8/layout/venn2"/>
    <dgm:cxn modelId="{8746AB72-8DDA-4E89-A0A8-E3874034ABD9}" type="presOf" srcId="{CC8C0ADA-EA01-4263-8F73-B9EA09FC215E}" destId="{55D5680C-99D7-4A05-9C43-893B76666E48}" srcOrd="0" destOrd="0" presId="urn:microsoft.com/office/officeart/2005/8/layout/venn2"/>
    <dgm:cxn modelId="{07878FAE-91D6-4C49-95F9-DEE3BEEB34EB}" srcId="{800D3A82-1D4D-4400-98A5-BD691F286DFA}" destId="{CC8C0ADA-EA01-4263-8F73-B9EA09FC215E}" srcOrd="0" destOrd="0" parTransId="{A22CC49A-647C-4B02-AEAA-B4BFA50F3C0E}" sibTransId="{B180EC61-B082-4F56-BB49-B3ED9250D488}"/>
    <dgm:cxn modelId="{BF644BD2-A4A9-4298-B0AF-F1D8BDA332FA}" type="presOf" srcId="{CC8C0ADA-EA01-4263-8F73-B9EA09FC215E}" destId="{D886AC25-C08C-4D69-9F56-7AFF51A229BB}" srcOrd="1" destOrd="0" presId="urn:microsoft.com/office/officeart/2005/8/layout/venn2"/>
    <dgm:cxn modelId="{BC0CA3A0-FEAA-4760-97CC-ECF056498AC7}" type="presParOf" srcId="{4F3DB648-E1E1-4C63-9FD9-2989123E89B9}" destId="{DB3221D6-0665-420D-B94A-BDCC7980DCA7}" srcOrd="0" destOrd="0" presId="urn:microsoft.com/office/officeart/2005/8/layout/venn2"/>
    <dgm:cxn modelId="{81423388-097F-4A1C-B493-43A3A99319AB}" type="presParOf" srcId="{DB3221D6-0665-420D-B94A-BDCC7980DCA7}" destId="{55D5680C-99D7-4A05-9C43-893B76666E48}" srcOrd="0" destOrd="0" presId="urn:microsoft.com/office/officeart/2005/8/layout/venn2"/>
    <dgm:cxn modelId="{C5251C1B-1FFC-4361-828A-D2D37BCA1F9F}" type="presParOf" srcId="{DB3221D6-0665-420D-B94A-BDCC7980DCA7}" destId="{D886AC25-C08C-4D69-9F56-7AFF51A229B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0D3A82-1D4D-4400-98A5-BD691F286DF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8C0ADA-EA01-4263-8F73-B9EA09FC215E}">
      <dgm:prSet phldrT="[Text]" custT="1"/>
      <dgm:spPr/>
      <dgm:t>
        <a:bodyPr/>
        <a:lstStyle/>
        <a:p>
          <a:r>
            <a:rPr lang="en-US" sz="2800" b="1"/>
            <a:t>3</a:t>
          </a:r>
        </a:p>
      </dgm:t>
    </dgm:pt>
    <dgm:pt modelId="{B180EC61-B082-4F56-BB49-B3ED9250D488}" type="sibTrans" cxnId="{07878FAE-91D6-4C49-95F9-DEE3BEEB34EB}">
      <dgm:prSet/>
      <dgm:spPr/>
      <dgm:t>
        <a:bodyPr/>
        <a:lstStyle/>
        <a:p>
          <a:endParaRPr lang="en-US" sz="100" b="1"/>
        </a:p>
      </dgm:t>
    </dgm:pt>
    <dgm:pt modelId="{A22CC49A-647C-4B02-AEAA-B4BFA50F3C0E}" type="parTrans" cxnId="{07878FAE-91D6-4C49-95F9-DEE3BEEB34EB}">
      <dgm:prSet/>
      <dgm:spPr/>
      <dgm:t>
        <a:bodyPr/>
        <a:lstStyle/>
        <a:p>
          <a:endParaRPr lang="en-US" sz="100" b="1"/>
        </a:p>
      </dgm:t>
    </dgm:pt>
    <dgm:pt modelId="{4F3DB648-E1E1-4C63-9FD9-2989123E89B9}" type="pres">
      <dgm:prSet presAssocID="{800D3A82-1D4D-4400-98A5-BD691F286DFA}" presName="Name0" presStyleCnt="0">
        <dgm:presLayoutVars>
          <dgm:chMax val="7"/>
          <dgm:resizeHandles val="exact"/>
        </dgm:presLayoutVars>
      </dgm:prSet>
      <dgm:spPr/>
    </dgm:pt>
    <dgm:pt modelId="{DB3221D6-0665-420D-B94A-BDCC7980DCA7}" type="pres">
      <dgm:prSet presAssocID="{800D3A82-1D4D-4400-98A5-BD691F286DFA}" presName="comp1" presStyleCnt="0"/>
      <dgm:spPr/>
    </dgm:pt>
    <dgm:pt modelId="{55D5680C-99D7-4A05-9C43-893B76666E48}" type="pres">
      <dgm:prSet presAssocID="{800D3A82-1D4D-4400-98A5-BD691F286DFA}" presName="circle1" presStyleLbl="node1" presStyleIdx="0" presStyleCnt="1" custLinFactNeighborX="-29363"/>
      <dgm:spPr/>
    </dgm:pt>
    <dgm:pt modelId="{D886AC25-C08C-4D69-9F56-7AFF51A229BB}" type="pres">
      <dgm:prSet presAssocID="{800D3A82-1D4D-4400-98A5-BD691F286DFA}" presName="c1text" presStyleLbl="node1" presStyleIdx="0" presStyleCnt="1">
        <dgm:presLayoutVars>
          <dgm:bulletEnabled val="1"/>
        </dgm:presLayoutVars>
      </dgm:prSet>
      <dgm:spPr/>
    </dgm:pt>
  </dgm:ptLst>
  <dgm:cxnLst>
    <dgm:cxn modelId="{75A25343-B6C1-481A-98A8-682A624F42FB}" type="presOf" srcId="{800D3A82-1D4D-4400-98A5-BD691F286DFA}" destId="{4F3DB648-E1E1-4C63-9FD9-2989123E89B9}" srcOrd="0" destOrd="0" presId="urn:microsoft.com/office/officeart/2005/8/layout/venn2"/>
    <dgm:cxn modelId="{F0FC2E73-3711-485A-A663-822DBECE803A}" type="presOf" srcId="{CC8C0ADA-EA01-4263-8F73-B9EA09FC215E}" destId="{D886AC25-C08C-4D69-9F56-7AFF51A229BB}" srcOrd="1" destOrd="0" presId="urn:microsoft.com/office/officeart/2005/8/layout/venn2"/>
    <dgm:cxn modelId="{BB0F0456-A60A-404E-B057-4BE42590911E}" type="presOf" srcId="{CC8C0ADA-EA01-4263-8F73-B9EA09FC215E}" destId="{55D5680C-99D7-4A05-9C43-893B76666E48}" srcOrd="0" destOrd="0" presId="urn:microsoft.com/office/officeart/2005/8/layout/venn2"/>
    <dgm:cxn modelId="{07878FAE-91D6-4C49-95F9-DEE3BEEB34EB}" srcId="{800D3A82-1D4D-4400-98A5-BD691F286DFA}" destId="{CC8C0ADA-EA01-4263-8F73-B9EA09FC215E}" srcOrd="0" destOrd="0" parTransId="{A22CC49A-647C-4B02-AEAA-B4BFA50F3C0E}" sibTransId="{B180EC61-B082-4F56-BB49-B3ED9250D488}"/>
    <dgm:cxn modelId="{CADC5E09-E054-42E3-A471-6EB0E7F8A80D}" type="presParOf" srcId="{4F3DB648-E1E1-4C63-9FD9-2989123E89B9}" destId="{DB3221D6-0665-420D-B94A-BDCC7980DCA7}" srcOrd="0" destOrd="0" presId="urn:microsoft.com/office/officeart/2005/8/layout/venn2"/>
    <dgm:cxn modelId="{BB1EFA7F-9D3E-4673-9154-DD7CE09FB147}" type="presParOf" srcId="{DB3221D6-0665-420D-B94A-BDCC7980DCA7}" destId="{55D5680C-99D7-4A05-9C43-893B76666E48}" srcOrd="0" destOrd="0" presId="urn:microsoft.com/office/officeart/2005/8/layout/venn2"/>
    <dgm:cxn modelId="{24B4BA0A-5730-4838-9179-BF9C662152B6}" type="presParOf" srcId="{DB3221D6-0665-420D-B94A-BDCC7980DCA7}" destId="{D886AC25-C08C-4D69-9F56-7AFF51A229B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0D3A82-1D4D-4400-98A5-BD691F286DF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8C0ADA-EA01-4263-8F73-B9EA09FC215E}">
      <dgm:prSet phldrT="[Text]" custT="1"/>
      <dgm:spPr/>
      <dgm:t>
        <a:bodyPr/>
        <a:lstStyle/>
        <a:p>
          <a:r>
            <a:rPr lang="en-US" sz="2800" b="1"/>
            <a:t>4</a:t>
          </a:r>
        </a:p>
      </dgm:t>
    </dgm:pt>
    <dgm:pt modelId="{B180EC61-B082-4F56-BB49-B3ED9250D488}" type="sibTrans" cxnId="{07878FAE-91D6-4C49-95F9-DEE3BEEB34EB}">
      <dgm:prSet/>
      <dgm:spPr/>
      <dgm:t>
        <a:bodyPr/>
        <a:lstStyle/>
        <a:p>
          <a:endParaRPr lang="en-US" sz="100" b="1"/>
        </a:p>
      </dgm:t>
    </dgm:pt>
    <dgm:pt modelId="{A22CC49A-647C-4B02-AEAA-B4BFA50F3C0E}" type="parTrans" cxnId="{07878FAE-91D6-4C49-95F9-DEE3BEEB34EB}">
      <dgm:prSet/>
      <dgm:spPr/>
      <dgm:t>
        <a:bodyPr/>
        <a:lstStyle/>
        <a:p>
          <a:endParaRPr lang="en-US" sz="100" b="1"/>
        </a:p>
      </dgm:t>
    </dgm:pt>
    <dgm:pt modelId="{4F3DB648-E1E1-4C63-9FD9-2989123E89B9}" type="pres">
      <dgm:prSet presAssocID="{800D3A82-1D4D-4400-98A5-BD691F286DFA}" presName="Name0" presStyleCnt="0">
        <dgm:presLayoutVars>
          <dgm:chMax val="7"/>
          <dgm:resizeHandles val="exact"/>
        </dgm:presLayoutVars>
      </dgm:prSet>
      <dgm:spPr/>
    </dgm:pt>
    <dgm:pt modelId="{DB3221D6-0665-420D-B94A-BDCC7980DCA7}" type="pres">
      <dgm:prSet presAssocID="{800D3A82-1D4D-4400-98A5-BD691F286DFA}" presName="comp1" presStyleCnt="0"/>
      <dgm:spPr/>
    </dgm:pt>
    <dgm:pt modelId="{55D5680C-99D7-4A05-9C43-893B76666E48}" type="pres">
      <dgm:prSet presAssocID="{800D3A82-1D4D-4400-98A5-BD691F286DFA}" presName="circle1" presStyleLbl="node1" presStyleIdx="0" presStyleCnt="1" custLinFactNeighborY="-16401"/>
      <dgm:spPr/>
    </dgm:pt>
    <dgm:pt modelId="{D886AC25-C08C-4D69-9F56-7AFF51A229BB}" type="pres">
      <dgm:prSet presAssocID="{800D3A82-1D4D-4400-98A5-BD691F286DFA}" presName="c1text" presStyleLbl="node1" presStyleIdx="0" presStyleCnt="1">
        <dgm:presLayoutVars>
          <dgm:bulletEnabled val="1"/>
        </dgm:presLayoutVars>
      </dgm:prSet>
      <dgm:spPr/>
    </dgm:pt>
  </dgm:ptLst>
  <dgm:cxnLst>
    <dgm:cxn modelId="{6670100F-C719-4C0E-A548-DA9B564E4CDB}" type="presOf" srcId="{800D3A82-1D4D-4400-98A5-BD691F286DFA}" destId="{4F3DB648-E1E1-4C63-9FD9-2989123E89B9}" srcOrd="0" destOrd="0" presId="urn:microsoft.com/office/officeart/2005/8/layout/venn2"/>
    <dgm:cxn modelId="{EEBDDD31-9B79-412F-AD84-B3EFA4BBABC8}" type="presOf" srcId="{CC8C0ADA-EA01-4263-8F73-B9EA09FC215E}" destId="{55D5680C-99D7-4A05-9C43-893B76666E48}" srcOrd="0" destOrd="0" presId="urn:microsoft.com/office/officeart/2005/8/layout/venn2"/>
    <dgm:cxn modelId="{07878FAE-91D6-4C49-95F9-DEE3BEEB34EB}" srcId="{800D3A82-1D4D-4400-98A5-BD691F286DFA}" destId="{CC8C0ADA-EA01-4263-8F73-B9EA09FC215E}" srcOrd="0" destOrd="0" parTransId="{A22CC49A-647C-4B02-AEAA-B4BFA50F3C0E}" sibTransId="{B180EC61-B082-4F56-BB49-B3ED9250D488}"/>
    <dgm:cxn modelId="{F4088CDE-E5C7-4549-B3BD-68A3C0F3293F}" type="presOf" srcId="{CC8C0ADA-EA01-4263-8F73-B9EA09FC215E}" destId="{D886AC25-C08C-4D69-9F56-7AFF51A229BB}" srcOrd="1" destOrd="0" presId="urn:microsoft.com/office/officeart/2005/8/layout/venn2"/>
    <dgm:cxn modelId="{F4CAEDAF-0EC6-4633-9221-509852C72881}" type="presParOf" srcId="{4F3DB648-E1E1-4C63-9FD9-2989123E89B9}" destId="{DB3221D6-0665-420D-B94A-BDCC7980DCA7}" srcOrd="0" destOrd="0" presId="urn:microsoft.com/office/officeart/2005/8/layout/venn2"/>
    <dgm:cxn modelId="{568B8FB4-2CF4-4909-AF21-B64EB315BFD3}" type="presParOf" srcId="{DB3221D6-0665-420D-B94A-BDCC7980DCA7}" destId="{55D5680C-99D7-4A05-9C43-893B76666E48}" srcOrd="0" destOrd="0" presId="urn:microsoft.com/office/officeart/2005/8/layout/venn2"/>
    <dgm:cxn modelId="{E97FFD18-78D3-40A8-85E2-AC6F82483494}" type="presParOf" srcId="{DB3221D6-0665-420D-B94A-BDCC7980DCA7}" destId="{D886AC25-C08C-4D69-9F56-7AFF51A229B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5237E-4A0B-4578-B88D-53A3D8AAFB86}">
      <dsp:nvSpPr>
        <dsp:cNvPr id="0" name=""/>
        <dsp:cNvSpPr/>
      </dsp:nvSpPr>
      <dsp:spPr>
        <a:xfrm>
          <a:off x="7169963" y="609334"/>
          <a:ext cx="1600749" cy="1601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6A0C-D08B-476C-AD04-4B91AC8CDE7E}">
      <dsp:nvSpPr>
        <dsp:cNvPr id="0" name=""/>
        <dsp:cNvSpPr/>
      </dsp:nvSpPr>
      <dsp:spPr>
        <a:xfrm>
          <a:off x="7222782" y="679281"/>
          <a:ext cx="1494260" cy="14942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mbria" panose="02040503050406030204" pitchFamily="18" charset="0"/>
            </a:rPr>
            <a:t>Trình bày lại</a:t>
          </a:r>
        </a:p>
      </dsp:txBody>
      <dsp:txXfrm>
        <a:off x="7436613" y="892787"/>
        <a:ext cx="1067450" cy="1067247"/>
      </dsp:txXfrm>
    </dsp:sp>
    <dsp:sp modelId="{4AE74DB2-9BDB-409E-9D10-79004324709D}">
      <dsp:nvSpPr>
        <dsp:cNvPr id="0" name=""/>
        <dsp:cNvSpPr/>
      </dsp:nvSpPr>
      <dsp:spPr>
        <a:xfrm rot="2700000">
          <a:off x="5514783" y="609417"/>
          <a:ext cx="1600564" cy="160056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D948A-0889-4B28-B6AC-D838CB9B304B}">
      <dsp:nvSpPr>
        <dsp:cNvPr id="0" name=""/>
        <dsp:cNvSpPr/>
      </dsp:nvSpPr>
      <dsp:spPr>
        <a:xfrm>
          <a:off x="5569213" y="679281"/>
          <a:ext cx="1494260" cy="149425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Cambria" panose="02040503050406030204" pitchFamily="18" charset="0"/>
            </a:rPr>
            <a:t>Đúc kết</a:t>
          </a:r>
        </a:p>
      </dsp:txBody>
      <dsp:txXfrm>
        <a:off x="5782192" y="892787"/>
        <a:ext cx="1067450" cy="1067247"/>
      </dsp:txXfrm>
    </dsp:sp>
    <dsp:sp modelId="{913F1B91-B1C4-45CA-9EFC-57662D13FE81}">
      <dsp:nvSpPr>
        <dsp:cNvPr id="0" name=""/>
        <dsp:cNvSpPr/>
      </dsp:nvSpPr>
      <dsp:spPr>
        <a:xfrm rot="2700000">
          <a:off x="3861215" y="609417"/>
          <a:ext cx="1600564" cy="160056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9D5A0-BB9E-4BD6-80B3-18A79157C3B9}">
      <dsp:nvSpPr>
        <dsp:cNvPr id="0" name=""/>
        <dsp:cNvSpPr/>
      </dsp:nvSpPr>
      <dsp:spPr>
        <a:xfrm>
          <a:off x="3914793" y="679281"/>
          <a:ext cx="1494260" cy="14942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mbria" panose="02040503050406030204" pitchFamily="18" charset="0"/>
            </a:rPr>
            <a:t>Vận hành</a:t>
          </a:r>
        </a:p>
      </dsp:txBody>
      <dsp:txXfrm>
        <a:off x="4127772" y="892787"/>
        <a:ext cx="1067450" cy="1067247"/>
      </dsp:txXfrm>
    </dsp:sp>
    <dsp:sp modelId="{8326A94E-E483-4AE8-9E02-F6C598AF3C61}">
      <dsp:nvSpPr>
        <dsp:cNvPr id="0" name=""/>
        <dsp:cNvSpPr/>
      </dsp:nvSpPr>
      <dsp:spPr>
        <a:xfrm rot="2700000">
          <a:off x="2206794" y="609417"/>
          <a:ext cx="1600564" cy="160056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5FBF7-9F64-41D8-B8BF-815C8366D94B}">
      <dsp:nvSpPr>
        <dsp:cNvPr id="0" name=""/>
        <dsp:cNvSpPr/>
      </dsp:nvSpPr>
      <dsp:spPr>
        <a:xfrm>
          <a:off x="2260372" y="679281"/>
          <a:ext cx="1494260" cy="14942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mbria" panose="02040503050406030204" pitchFamily="18" charset="0"/>
            </a:rPr>
            <a:t>Tách lớp</a:t>
          </a:r>
        </a:p>
      </dsp:txBody>
      <dsp:txXfrm>
        <a:off x="2474203" y="892787"/>
        <a:ext cx="1067450" cy="1067247"/>
      </dsp:txXfrm>
    </dsp:sp>
    <dsp:sp modelId="{6272639F-F0FE-4436-BE79-CF89CFB6E334}">
      <dsp:nvSpPr>
        <dsp:cNvPr id="0" name=""/>
        <dsp:cNvSpPr/>
      </dsp:nvSpPr>
      <dsp:spPr>
        <a:xfrm rot="2700000">
          <a:off x="552374" y="609417"/>
          <a:ext cx="1600564" cy="160056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F2EB6-634D-456C-9E3A-09FDCE9C3C0E}">
      <dsp:nvSpPr>
        <dsp:cNvPr id="0" name=""/>
        <dsp:cNvSpPr/>
      </dsp:nvSpPr>
      <dsp:spPr>
        <a:xfrm>
          <a:off x="584808" y="679281"/>
          <a:ext cx="1494260" cy="149425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mbria" panose="02040503050406030204" pitchFamily="18" charset="0"/>
            </a:rPr>
            <a:t>Quan sát</a:t>
          </a:r>
        </a:p>
      </dsp:txBody>
      <dsp:txXfrm>
        <a:off x="798639" y="892787"/>
        <a:ext cx="1067450" cy="1067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5680C-99D7-4A05-9C43-893B76666E48}">
      <dsp:nvSpPr>
        <dsp:cNvPr id="0" name=""/>
        <dsp:cNvSpPr/>
      </dsp:nvSpPr>
      <dsp:spPr>
        <a:xfrm>
          <a:off x="176060" y="0"/>
          <a:ext cx="464604" cy="464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1</a:t>
          </a:r>
        </a:p>
      </dsp:txBody>
      <dsp:txXfrm>
        <a:off x="244100" y="116151"/>
        <a:ext cx="328524" cy="232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5680C-99D7-4A05-9C43-893B76666E48}">
      <dsp:nvSpPr>
        <dsp:cNvPr id="0" name=""/>
        <dsp:cNvSpPr/>
      </dsp:nvSpPr>
      <dsp:spPr>
        <a:xfrm>
          <a:off x="176060" y="0"/>
          <a:ext cx="464604" cy="464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2</a:t>
          </a:r>
        </a:p>
      </dsp:txBody>
      <dsp:txXfrm>
        <a:off x="244100" y="116151"/>
        <a:ext cx="328524" cy="232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5680C-99D7-4A05-9C43-893B76666E48}">
      <dsp:nvSpPr>
        <dsp:cNvPr id="0" name=""/>
        <dsp:cNvSpPr/>
      </dsp:nvSpPr>
      <dsp:spPr>
        <a:xfrm>
          <a:off x="39639" y="0"/>
          <a:ext cx="464604" cy="464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3</a:t>
          </a:r>
        </a:p>
      </dsp:txBody>
      <dsp:txXfrm>
        <a:off x="107679" y="116151"/>
        <a:ext cx="328524" cy="232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5680C-99D7-4A05-9C43-893B76666E48}">
      <dsp:nvSpPr>
        <dsp:cNvPr id="0" name=""/>
        <dsp:cNvSpPr/>
      </dsp:nvSpPr>
      <dsp:spPr>
        <a:xfrm>
          <a:off x="176060" y="0"/>
          <a:ext cx="464604" cy="464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4</a:t>
          </a:r>
        </a:p>
      </dsp:txBody>
      <dsp:txXfrm>
        <a:off x="244100" y="116151"/>
        <a:ext cx="328524" cy="232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D3E7-A6AC-4E70-904D-F705C396DA01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E9DEF-AF15-4148-B3F8-559CE1D0B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2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8C39A-5456-4192-8BD1-42B19D3275D9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734B-DD0C-4BD9-8DDB-990C39F0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8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734B-DD0C-4BD9-8DDB-990C39F038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ED6F1-47D0-4F1D-940C-ADFC182B1E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8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ED6F1-47D0-4F1D-940C-ADFC182B1E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170B-BEF6-A84D-A450-FDF3EB7CF2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0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734B-DD0C-4BD9-8DDB-990C39F038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419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Đối tượng là </a:t>
            </a:r>
            <a:r>
              <a:rPr lang="en-US"/>
              <a:t>các </a:t>
            </a:r>
            <a:r>
              <a:rPr lang="en-US">
                <a:solidFill>
                  <a:srgbClr val="FF0000"/>
                </a:solidFill>
              </a:rPr>
              <a:t>CHA MẸ </a:t>
            </a:r>
            <a:r>
              <a:rPr lang="en-US"/>
              <a:t>mong muốn dạy con nên người. Mở rộng</a:t>
            </a:r>
            <a:r>
              <a:rPr lang="en-US" baseline="0"/>
              <a:t> cho </a:t>
            </a:r>
            <a:r>
              <a:rPr lang="en-US" i="1">
                <a:solidFill>
                  <a:srgbClr val="FF0000"/>
                </a:solidFill>
              </a:rPr>
              <a:t>Ông bà </a:t>
            </a:r>
            <a:r>
              <a:rPr lang="en-US" i="1"/>
              <a:t>hoặc các </a:t>
            </a:r>
            <a:r>
              <a:rPr lang="en-US" i="1">
                <a:solidFill>
                  <a:srgbClr val="FF0000"/>
                </a:solidFill>
              </a:rPr>
              <a:t>bạn trẻ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04BC-4D1E-4EFF-80DC-268FAC0FCC6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3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419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400" b="1" kern="0">
                <a:solidFill>
                  <a:srgbClr val="FF0000"/>
                </a:solidFill>
              </a:rPr>
              <a:t>Sáng hôm sau bước vào hành trình: Rèn Ý chí &amp; băng rừng ngập mặn 3km</a:t>
            </a:r>
          </a:p>
          <a:p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04BC-4D1E-4EFF-80DC-268FAC0FCC6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2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2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6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4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0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1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8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380E-DADC-4863-806B-B954F01CDA75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3E70-C6E7-4D97-BFC9-5176E90F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9.jpe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20.pn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10" Type="http://schemas.openxmlformats.org/officeDocument/2006/relationships/image" Target="../media/image63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9B504-1254-44AD-A158-3EAA11DF6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3" t="7878" r="42500" b="23848"/>
          <a:stretch/>
        </p:blipFill>
        <p:spPr>
          <a:xfrm>
            <a:off x="118576" y="609600"/>
            <a:ext cx="8906848" cy="396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1C97BA-37F8-4A51-A935-EF3606FE7CD0}"/>
              </a:ext>
            </a:extLst>
          </p:cNvPr>
          <p:cNvSpPr/>
          <p:nvPr/>
        </p:nvSpPr>
        <p:spPr>
          <a:xfrm>
            <a:off x="914400" y="4572000"/>
            <a:ext cx="7917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2400">
                <a:latin typeface="Cambria" panose="02040503050406030204" pitchFamily="18" charset="0"/>
              </a:rPr>
              <a:t>Hiểu đúng về Dạy+Rèn =&gt;</a:t>
            </a:r>
            <a:r>
              <a:rPr lang="en-US" sz="2400">
                <a:latin typeface="Cambria" panose="02040503050406030204" pitchFamily="18" charset="0"/>
                <a:sym typeface="Wingdings" panose="05000000000000000000" pitchFamily="2" charset="2"/>
              </a:rPr>
              <a:t>Hiểu rõ 3 gốc+3 báu vật </a:t>
            </a:r>
          </a:p>
          <a:p>
            <a:pPr marL="342900" indent="-342900">
              <a:buAutoNum type="arabicParenBoth"/>
            </a:pPr>
            <a:r>
              <a:rPr lang="en-US" sz="2400">
                <a:latin typeface="Cambria" panose="02040503050406030204" pitchFamily="18" charset="0"/>
                <a:sym typeface="Wingdings" panose="05000000000000000000" pitchFamily="2" charset="2"/>
              </a:rPr>
              <a:t>Nói cho mọi ng</a:t>
            </a:r>
            <a:r>
              <a:rPr lang="vi-VN" sz="2400">
                <a:latin typeface="Cambria" panose="02040503050406030204" pitchFamily="18" charset="0"/>
                <a:sym typeface="Wingdings" panose="05000000000000000000" pitchFamily="2" charset="2"/>
              </a:rPr>
              <a:t>ư</a:t>
            </a:r>
            <a:r>
              <a:rPr lang="en-US" sz="2400">
                <a:latin typeface="Cambria" panose="02040503050406030204" pitchFamily="18" charset="0"/>
                <a:sym typeface="Wingdings" panose="05000000000000000000" pitchFamily="2" charset="2"/>
              </a:rPr>
              <a:t>ời ảnh hưởng lên trẻ hiểu </a:t>
            </a:r>
          </a:p>
          <a:p>
            <a:pPr marL="342900" indent="-342900">
              <a:buAutoNum type="arabicParenBoth"/>
            </a:pPr>
            <a:r>
              <a:rPr lang="en-US" sz="2400">
                <a:latin typeface="Cambria" panose="02040503050406030204" pitchFamily="18" charset="0"/>
                <a:sym typeface="Wingdings" panose="05000000000000000000" pitchFamily="2" charset="2"/>
              </a:rPr>
              <a:t>Xây dựng môi trường 3 báu vật tại nhà</a:t>
            </a:r>
          </a:p>
          <a:p>
            <a:pPr marL="342900" indent="-342900">
              <a:buAutoNum type="arabicParenBoth"/>
            </a:pPr>
            <a:r>
              <a:rPr lang="en-US" sz="2400">
                <a:latin typeface="Cambria" panose="02040503050406030204" pitchFamily="18" charset="0"/>
                <a:sym typeface="Wingdings" panose="05000000000000000000" pitchFamily="2" charset="2"/>
              </a:rPr>
              <a:t>Hiểu trẻ theo lứa tuổi: p.pháp đúng đ</a:t>
            </a:r>
            <a:r>
              <a:rPr lang="vi-VN" sz="2400">
                <a:latin typeface="Cambria" panose="02040503050406030204" pitchFamily="18" charset="0"/>
                <a:sym typeface="Wingdings" panose="05000000000000000000" pitchFamily="2" charset="2"/>
              </a:rPr>
              <a:t>ư</a:t>
            </a:r>
            <a:r>
              <a:rPr lang="en-US" sz="2400">
                <a:latin typeface="Cambria" panose="02040503050406030204" pitchFamily="18" charset="0"/>
                <a:sym typeface="Wingdings" panose="05000000000000000000" pitchFamily="2" charset="2"/>
              </a:rPr>
              <a:t>a 3 gốc vào</a:t>
            </a:r>
          </a:p>
          <a:p>
            <a:pPr marL="342900" indent="-342900">
              <a:buAutoNum type="arabicParenBoth"/>
            </a:pPr>
            <a:r>
              <a:rPr lang="en-US" sz="2400">
                <a:latin typeface="Cambria" panose="02040503050406030204" pitchFamily="18" charset="0"/>
                <a:sym typeface="Wingdings" panose="05000000000000000000" pitchFamily="2" charset="2"/>
              </a:rPr>
              <a:t>Trao cho trẻ QUYỀN đ</a:t>
            </a:r>
            <a:r>
              <a:rPr lang="vi-VN" sz="2400">
                <a:latin typeface="Cambria" panose="02040503050406030204" pitchFamily="18" charset="0"/>
                <a:sym typeface="Wingdings" panose="05000000000000000000" pitchFamily="2" charset="2"/>
              </a:rPr>
              <a:t>ư</a:t>
            </a:r>
            <a:r>
              <a:rPr lang="en-US" sz="2400">
                <a:latin typeface="Cambria" panose="02040503050406030204" pitchFamily="18" charset="0"/>
                <a:sym typeface="Wingdings" panose="05000000000000000000" pitchFamily="2" charset="2"/>
              </a:rPr>
              <a:t>ợc TRƯỞNG THÀNH</a:t>
            </a:r>
          </a:p>
        </p:txBody>
      </p:sp>
    </p:spTree>
    <p:extLst>
      <p:ext uri="{BB962C8B-B14F-4D97-AF65-F5344CB8AC3E}">
        <p14:creationId xmlns:p14="http://schemas.microsoft.com/office/powerpoint/2010/main" val="426029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B46C1AC-3E82-4770-B504-063FAEC59196}"/>
              </a:ext>
            </a:extLst>
          </p:cNvPr>
          <p:cNvSpPr/>
          <p:nvPr/>
        </p:nvSpPr>
        <p:spPr>
          <a:xfrm>
            <a:off x="2596223" y="1632276"/>
            <a:ext cx="2594047" cy="2217044"/>
          </a:xfrm>
          <a:prstGeom prst="triangl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EB0B9-100B-4AA6-A869-FE20C99F14EC}"/>
              </a:ext>
            </a:extLst>
          </p:cNvPr>
          <p:cNvSpPr/>
          <p:nvPr/>
        </p:nvSpPr>
        <p:spPr>
          <a:xfrm>
            <a:off x="2416277" y="916036"/>
            <a:ext cx="2949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Trí tuệ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DC73B-6CEE-46B0-9F8E-679367E6A9D7}"/>
              </a:ext>
            </a:extLst>
          </p:cNvPr>
          <p:cNvSpPr/>
          <p:nvPr/>
        </p:nvSpPr>
        <p:spPr>
          <a:xfrm>
            <a:off x="1318429" y="3973977"/>
            <a:ext cx="2357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Nghị lực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F47A1C-F8D6-45B9-AD2C-EC6C15929673}"/>
              </a:ext>
            </a:extLst>
          </p:cNvPr>
          <p:cNvSpPr/>
          <p:nvPr/>
        </p:nvSpPr>
        <p:spPr>
          <a:xfrm>
            <a:off x="4099016" y="3937663"/>
            <a:ext cx="2329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05F04E-3FE6-49FE-9682-423656DD2E11}"/>
              </a:ext>
            </a:extLst>
          </p:cNvPr>
          <p:cNvSpPr/>
          <p:nvPr/>
        </p:nvSpPr>
        <p:spPr>
          <a:xfrm>
            <a:off x="3249544" y="2864084"/>
            <a:ext cx="1283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mbria" panose="02040503050406030204" pitchFamily="18" charset="0"/>
                <a:cs typeface="Times New Roman" panose="02020603050405020304" pitchFamily="18" charset="0"/>
              </a:rPr>
              <a:t>3 gốc rễ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6FA387-F684-4B4D-BC73-E5F83FB3453C}"/>
              </a:ext>
            </a:extLst>
          </p:cNvPr>
          <p:cNvSpPr txBox="1">
            <a:spLocks/>
          </p:cNvSpPr>
          <p:nvPr/>
        </p:nvSpPr>
        <p:spPr bwMode="auto">
          <a:xfrm>
            <a:off x="1524000" y="73750"/>
            <a:ext cx="6425214" cy="57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03 gốc rễ bên trong</a:t>
            </a:r>
            <a:endParaRPr lang="en-US" sz="2400" b="1">
              <a:solidFill>
                <a:srgbClr val="FF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C88D90-1CCC-4C50-AB92-A87B02DFA10B}"/>
              </a:ext>
            </a:extLst>
          </p:cNvPr>
          <p:cNvSpPr/>
          <p:nvPr/>
        </p:nvSpPr>
        <p:spPr>
          <a:xfrm>
            <a:off x="4511157" y="710899"/>
            <a:ext cx="38344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</a:rPr>
              <a:t>*Quan sát - Phân tích - Đúc kết</a:t>
            </a:r>
          </a:p>
          <a:p>
            <a:pPr lvl="0"/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</a:rPr>
              <a:t>*Văn - T</a:t>
            </a:r>
            <a:r>
              <a:rPr lang="vi-VN" sz="2000" i="1">
                <a:solidFill>
                  <a:srgbClr val="002060"/>
                </a:solidFill>
                <a:latin typeface="Cambria" panose="02040503050406030204" pitchFamily="18" charset="0"/>
              </a:rPr>
              <a:t>ư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</a:rPr>
              <a:t> - Tu</a:t>
            </a:r>
          </a:p>
          <a:p>
            <a:pPr lvl="0"/>
            <a:r>
              <a:rPr lang="en-US" b="1" i="1">
                <a:solidFill>
                  <a:srgbClr val="C00000"/>
                </a:solidFill>
                <a:latin typeface="Cambria" panose="02040503050406030204" pitchFamily="18" charset="0"/>
              </a:rPr>
              <a:t>*T</a:t>
            </a:r>
            <a:r>
              <a:rPr lang="vi-VN" b="1" i="1">
                <a:solidFill>
                  <a:srgbClr val="C00000"/>
                </a:solidFill>
                <a:latin typeface="Cambria" panose="02040503050406030204" pitchFamily="18" charset="0"/>
              </a:rPr>
              <a:t>ư</a:t>
            </a:r>
            <a:r>
              <a:rPr lang="en-US" b="1" i="1">
                <a:solidFill>
                  <a:srgbClr val="C00000"/>
                </a:solidFill>
                <a:latin typeface="Cambria" panose="02040503050406030204" pitchFamily="18" charset="0"/>
              </a:rPr>
              <a:t> duy nhân quả: </a:t>
            </a:r>
            <a:br>
              <a:rPr lang="en-US" b="1" i="1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b="1" i="1">
                <a:solidFill>
                  <a:srgbClr val="C00000"/>
                </a:solidFill>
                <a:latin typeface="Cambria" panose="02040503050406030204" pitchFamily="18" charset="0"/>
              </a:rPr>
              <a:t>-</a:t>
            </a:r>
            <a:r>
              <a:rPr lang="en-US" i="1">
                <a:solidFill>
                  <a:srgbClr val="C00000"/>
                </a:solidFill>
                <a:latin typeface="Cambria" panose="02040503050406030204" pitchFamily="18" charset="0"/>
              </a:rPr>
              <a:t>Cái gì vận hành bên d</a:t>
            </a:r>
            <a:r>
              <a:rPr lang="vi-VN" i="1">
                <a:solidFill>
                  <a:srgbClr val="C00000"/>
                </a:solidFill>
                <a:latin typeface="Cambria" panose="02040503050406030204" pitchFamily="18" charset="0"/>
              </a:rPr>
              <a:t>ư</a:t>
            </a:r>
            <a:r>
              <a:rPr lang="en-US" i="1">
                <a:solidFill>
                  <a:srgbClr val="C00000"/>
                </a:solidFill>
                <a:latin typeface="Cambria" panose="02040503050406030204" pitchFamily="18" charset="0"/>
              </a:rPr>
              <a:t>ới điều này?</a:t>
            </a:r>
            <a:br>
              <a:rPr lang="en-US" i="1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i="1">
                <a:solidFill>
                  <a:srgbClr val="C00000"/>
                </a:solidFill>
                <a:latin typeface="Cambria" panose="02040503050406030204" pitchFamily="18" charset="0"/>
              </a:rPr>
              <a:t>-Điều này lặp lại thì điều gì sẽ xảy ra?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B7590F-CFD2-4084-8C56-2A3CE01AC5AC}"/>
              </a:ext>
            </a:extLst>
          </p:cNvPr>
          <p:cNvSpPr/>
          <p:nvPr/>
        </p:nvSpPr>
        <p:spPr>
          <a:xfrm>
            <a:off x="533400" y="4463622"/>
            <a:ext cx="368155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 việc khó 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 v</a:t>
            </a:r>
            <a:r>
              <a:rPr lang="vi-VN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ợt qua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-Nâng dần độ khó: 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A=A+1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Võ đều 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3-8 năm, du lịch bụi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-Sống đ</a:t>
            </a:r>
            <a:r>
              <a:rPr lang="vi-VN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 giản, biết đủ</a:t>
            </a:r>
            <a:b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(từ chối, kiềm chế ham muốn)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4B83BC-49BF-4808-84E8-44EE1A66AEAD}"/>
              </a:ext>
            </a:extLst>
          </p:cNvPr>
          <p:cNvSpPr/>
          <p:nvPr/>
        </p:nvSpPr>
        <p:spPr>
          <a:xfrm>
            <a:off x="4443550" y="4386856"/>
            <a:ext cx="42278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-Có 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lời hứa 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 đáy lòng (nh</a:t>
            </a:r>
            <a:r>
              <a:rPr lang="vi-VN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lý tác ý)</a:t>
            </a:r>
          </a:p>
          <a:p>
            <a:pPr lvl="0"/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-Làm việc 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thiện nguyện 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hàng tháng</a:t>
            </a:r>
          </a:p>
          <a:p>
            <a:pPr lvl="0"/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-Sẵn sàng 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hỗ trợ 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</a:t>
            </a:r>
            <a:r>
              <a:rPr lang="vi-VN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ời khác</a:t>
            </a:r>
          </a:p>
          <a:p>
            <a:r>
              <a:rPr lang="en-US" sz="2000" b="1" i="1">
                <a:latin typeface="Cambria" panose="02040503050406030204" pitchFamily="18" charset="0"/>
                <a:cs typeface="Times New Roman" panose="02020603050405020304" pitchFamily="18" charset="0"/>
              </a:rPr>
              <a:t>-Sám hối, </a:t>
            </a:r>
            <a:r>
              <a:rPr lang="en-US" sz="2000" i="1">
                <a:latin typeface="Cambria" panose="02040503050406030204" pitchFamily="18" charset="0"/>
                <a:cs typeface="Times New Roman" panose="02020603050405020304" pitchFamily="18" charset="0"/>
              </a:rPr>
              <a:t>muốn sửa lỗi từ bên trong...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92B6CE-AD33-4DE3-B203-2E20BCED7D40}"/>
              </a:ext>
            </a:extLst>
          </p:cNvPr>
          <p:cNvSpPr/>
          <p:nvPr/>
        </p:nvSpPr>
        <p:spPr>
          <a:xfrm>
            <a:off x="2388273" y="3626525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27D959-497E-4FBF-9BCF-2A9730A41742}"/>
              </a:ext>
            </a:extLst>
          </p:cNvPr>
          <p:cNvSpPr/>
          <p:nvPr/>
        </p:nvSpPr>
        <p:spPr>
          <a:xfrm>
            <a:off x="4945443" y="3626525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DAED59-3F1D-4134-AB11-9179DF07CD39}"/>
              </a:ext>
            </a:extLst>
          </p:cNvPr>
          <p:cNvSpPr/>
          <p:nvPr/>
        </p:nvSpPr>
        <p:spPr>
          <a:xfrm>
            <a:off x="3683116" y="1450032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7F491E-17A8-43AF-9149-1F488B07A3AA}"/>
              </a:ext>
            </a:extLst>
          </p:cNvPr>
          <p:cNvSpPr/>
          <p:nvPr/>
        </p:nvSpPr>
        <p:spPr>
          <a:xfrm>
            <a:off x="76200" y="685800"/>
            <a:ext cx="205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(l</a:t>
            </a:r>
            <a:r>
              <a:rPr lang="vi-VN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u ý: cần bổ sung 03 báu vật)</a:t>
            </a:r>
          </a:p>
        </p:txBody>
      </p:sp>
    </p:spTree>
    <p:extLst>
      <p:ext uri="{BB962C8B-B14F-4D97-AF65-F5344CB8AC3E}">
        <p14:creationId xmlns:p14="http://schemas.microsoft.com/office/powerpoint/2010/main" val="270064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B46C1AC-3E82-4770-B504-063FAEC59196}"/>
              </a:ext>
            </a:extLst>
          </p:cNvPr>
          <p:cNvSpPr/>
          <p:nvPr/>
        </p:nvSpPr>
        <p:spPr>
          <a:xfrm>
            <a:off x="4144595" y="2078970"/>
            <a:ext cx="2594047" cy="221704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EB0B9-100B-4AA6-A869-FE20C99F14EC}"/>
              </a:ext>
            </a:extLst>
          </p:cNvPr>
          <p:cNvSpPr/>
          <p:nvPr/>
        </p:nvSpPr>
        <p:spPr>
          <a:xfrm>
            <a:off x="3964649" y="1362730"/>
            <a:ext cx="2949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Bậc Thầy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DC73B-6CEE-46B0-9F8E-679367E6A9D7}"/>
              </a:ext>
            </a:extLst>
          </p:cNvPr>
          <p:cNvSpPr/>
          <p:nvPr/>
        </p:nvSpPr>
        <p:spPr>
          <a:xfrm>
            <a:off x="5439440" y="4471958"/>
            <a:ext cx="2357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Nhóm bạn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F47A1C-F8D6-45B9-AD2C-EC6C15929673}"/>
              </a:ext>
            </a:extLst>
          </p:cNvPr>
          <p:cNvSpPr/>
          <p:nvPr/>
        </p:nvSpPr>
        <p:spPr>
          <a:xfrm>
            <a:off x="3085800" y="4471958"/>
            <a:ext cx="2329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Sách hay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05F04E-3FE6-49FE-9682-423656DD2E11}"/>
              </a:ext>
            </a:extLst>
          </p:cNvPr>
          <p:cNvSpPr/>
          <p:nvPr/>
        </p:nvSpPr>
        <p:spPr>
          <a:xfrm>
            <a:off x="4705200" y="3046333"/>
            <a:ext cx="1468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cs typeface="Times New Roman" panose="02020603050405020304" pitchFamily="18" charset="0"/>
              </a:rPr>
              <a:t>Tam Bảo</a:t>
            </a:r>
          </a:p>
          <a:p>
            <a:pPr algn="ctr"/>
            <a:r>
              <a:rPr lang="en-US" sz="2400" b="1">
                <a:latin typeface="Cambria" panose="02040503050406030204" pitchFamily="18" charset="0"/>
                <a:cs typeface="Times New Roman" panose="02020603050405020304" pitchFamily="18" charset="0"/>
              </a:rPr>
              <a:t>3 báu vật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6FA387-F684-4B4D-BC73-E5F83FB3453C}"/>
              </a:ext>
            </a:extLst>
          </p:cNvPr>
          <p:cNvSpPr txBox="1">
            <a:spLocks/>
          </p:cNvSpPr>
          <p:nvPr/>
        </p:nvSpPr>
        <p:spPr bwMode="auto">
          <a:xfrm>
            <a:off x="838200" y="-32553"/>
            <a:ext cx="7315200" cy="117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Tìm bằng được </a:t>
            </a:r>
            <a:r>
              <a:rPr lang="en-US" sz="5800" b="1" u="sng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3 báu vật</a:t>
            </a:r>
            <a:r>
              <a:rPr lang="en-US" sz="5800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của cuộc đời</a:t>
            </a:r>
          </a:p>
          <a:p>
            <a:pPr eaLnBrk="1" hangingPunct="1">
              <a:lnSpc>
                <a:spcPct val="120000"/>
              </a:lnSpc>
            </a:pPr>
            <a:r>
              <a:rPr lang="en-US" b="1" i="1">
                <a:latin typeface="Cambria" panose="02040503050406030204" pitchFamily="18" charset="0"/>
                <a:cs typeface="Times New Roman" pitchFamily="18" charset="0"/>
              </a:rPr>
              <a:t>và sống hàng ngày, cùng nhịp đập với 3 báu vật này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C88D90-1CCC-4C50-AB92-A87B02DFA10B}"/>
              </a:ext>
            </a:extLst>
          </p:cNvPr>
          <p:cNvSpPr/>
          <p:nvPr/>
        </p:nvSpPr>
        <p:spPr>
          <a:xfrm>
            <a:off x="6232464" y="1123712"/>
            <a:ext cx="18447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>
                <a:solidFill>
                  <a:srgbClr val="002060"/>
                </a:solidFill>
                <a:latin typeface="Cambria" panose="02040503050406030204" pitchFamily="18" charset="0"/>
              </a:rPr>
              <a:t>Hiền Trí</a:t>
            </a:r>
          </a:p>
          <a:p>
            <a:pPr lvl="0"/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</a:rPr>
              <a:t>(Thiện tri thức)</a:t>
            </a:r>
          </a:p>
          <a:p>
            <a:pPr lvl="0"/>
            <a:r>
              <a:rPr lang="en-US" sz="2200" b="1" i="1">
                <a:solidFill>
                  <a:srgbClr val="FF0000"/>
                </a:solidFill>
                <a:latin typeface="Cambria" panose="02040503050406030204" pitchFamily="18" charset="0"/>
              </a:rPr>
              <a:t>Nên có vài vị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B7590F-CFD2-4084-8C56-2A3CE01AC5AC}"/>
              </a:ext>
            </a:extLst>
          </p:cNvPr>
          <p:cNvSpPr/>
          <p:nvPr/>
        </p:nvSpPr>
        <p:spPr>
          <a:xfrm>
            <a:off x="5562600" y="4932945"/>
            <a:ext cx="35052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-Nhóm 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bạn tốt 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(ngăn điều xấu)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-Vợ chồng chính là 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Bạn Đời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-Cty là nhóm 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Đồng Nghiệp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4B83BC-49BF-4808-84E8-44EE1A66AEAD}"/>
              </a:ext>
            </a:extLst>
          </p:cNvPr>
          <p:cNvSpPr/>
          <p:nvPr/>
        </p:nvSpPr>
        <p:spPr>
          <a:xfrm>
            <a:off x="2535340" y="4909862"/>
            <a:ext cx="28687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-Các 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Vĩ Nhân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Bác Học</a:t>
            </a:r>
          </a:p>
          <a:p>
            <a:pPr lvl="0"/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Anh Hùng</a:t>
            </a:r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Thám hiểm...</a:t>
            </a:r>
          </a:p>
          <a:p>
            <a:r>
              <a:rPr lang="en-US" sz="2000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-Rèn </a:t>
            </a:r>
            <a:r>
              <a:rPr lang="en-US" sz="2000" b="1" i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nhân cách, Đạo lý</a:t>
            </a:r>
          </a:p>
        </p:txBody>
      </p:sp>
      <p:sp>
        <p:nvSpPr>
          <p:cNvPr id="17" name="Nơi giữ chỗ cho Nội dung 2">
            <a:extLst>
              <a:ext uri="{FF2B5EF4-FFF2-40B4-BE49-F238E27FC236}">
                <a16:creationId xmlns:a16="http://schemas.microsoft.com/office/drawing/2014/main" id="{AB47C945-23AB-4D9E-BFD0-9D8138E279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9036" y="1066800"/>
            <a:ext cx="3475823" cy="151513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Cambria" panose="02040503050406030204" pitchFamily="18" charset="0"/>
                <a:cs typeface="Times New Roman" panose="02020603050405020304" pitchFamily="18" charset="0"/>
              </a:rPr>
              <a:t>[1] </a:t>
            </a:r>
            <a:r>
              <a:rPr lang="en-US" sz="2400" i="1">
                <a:latin typeface="Cambria" panose="02040503050406030204" pitchFamily="18" charset="0"/>
                <a:cs typeface="Times New Roman" panose="02020603050405020304" pitchFamily="18" charset="0"/>
              </a:rPr>
              <a:t>Bậc </a:t>
            </a:r>
            <a:r>
              <a:rPr lang="en-US" sz="2400" i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>
                <a:latin typeface="Cambria" panose="02040503050406030204" pitchFamily="18" charset="0"/>
                <a:cs typeface="Times New Roman" panose="02020603050405020304" pitchFamily="18" charset="0"/>
              </a:rPr>
              <a:t>hiền trí. </a:t>
            </a:r>
            <a:br>
              <a:rPr lang="en-US" sz="1800" i="1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800" i="1">
                <a:latin typeface="Cambria" panose="02040503050406030204" pitchFamily="18" charset="0"/>
                <a:cs typeface="Times New Roman" panose="02020603050405020304" pitchFamily="18" charset="0"/>
              </a:rPr>
              <a:t>[2] </a:t>
            </a:r>
            <a:r>
              <a:rPr lang="en-US" sz="2400" i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i="1">
                <a:latin typeface="Cambria" panose="02040503050406030204" pitchFamily="18" charset="0"/>
                <a:cs typeface="Times New Roman" panose="02020603050405020304" pitchFamily="18" charset="0"/>
              </a:rPr>
              <a:t>(luyện Tài Đức)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i="1">
                <a:latin typeface="Cambria" panose="02040503050406030204" pitchFamily="18" charset="0"/>
                <a:cs typeface="Times New Roman" panose="02020603050405020304" pitchFamily="18" charset="0"/>
              </a:rPr>
              <a:t>là bạn &amp; thầy luôn bên mình </a:t>
            </a:r>
            <a:br>
              <a:rPr lang="en-US" sz="1800" i="1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800" i="1">
                <a:latin typeface="Cambria" panose="02040503050406030204" pitchFamily="18" charset="0"/>
                <a:cs typeface="Times New Roman" panose="02020603050405020304" pitchFamily="18" charset="0"/>
              </a:rPr>
              <a:t>[3] </a:t>
            </a:r>
            <a:r>
              <a:rPr lang="en-US" sz="2400" i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Nhóm Bạn </a:t>
            </a:r>
            <a:r>
              <a:rPr lang="en-US" sz="1800" i="1">
                <a:latin typeface="Cambria" panose="02040503050406030204" pitchFamily="18" charset="0"/>
                <a:cs typeface="Times New Roman" panose="02020603050405020304" pitchFamily="18" charset="0"/>
              </a:rPr>
              <a:t>hiền trí</a:t>
            </a:r>
          </a:p>
        </p:txBody>
      </p:sp>
      <p:sp>
        <p:nvSpPr>
          <p:cNvPr id="18" name="Explosion 2 9">
            <a:extLst>
              <a:ext uri="{FF2B5EF4-FFF2-40B4-BE49-F238E27FC236}">
                <a16:creationId xmlns:a16="http://schemas.microsoft.com/office/drawing/2014/main" id="{277F73EA-DDC5-4084-A47E-90FA98FACBD7}"/>
              </a:ext>
            </a:extLst>
          </p:cNvPr>
          <p:cNvSpPr/>
          <p:nvPr/>
        </p:nvSpPr>
        <p:spPr>
          <a:xfrm rot="845755">
            <a:off x="89573" y="2306252"/>
            <a:ext cx="3618573" cy="26266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63422C-2A56-4DCF-A012-A980E962EE1B}"/>
              </a:ext>
            </a:extLst>
          </p:cNvPr>
          <p:cNvSpPr/>
          <p:nvPr/>
        </p:nvSpPr>
        <p:spPr>
          <a:xfrm rot="21439826">
            <a:off x="335623" y="2888872"/>
            <a:ext cx="2637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</a:rPr>
              <a:t>3 đối t</a:t>
            </a:r>
            <a:r>
              <a:rPr lang="vi-VN" sz="2800" b="1">
                <a:solidFill>
                  <a:srgbClr val="FFFF00"/>
                </a:solidFill>
                <a:latin typeface="Cambria" panose="02040503050406030204" pitchFamily="18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</a:rPr>
              <a:t>ợng bên ngoài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</a:rPr>
              <a:t>MÔI TRƯỜNG</a:t>
            </a:r>
            <a:endParaRPr lang="en-US" sz="24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322CF8-DC51-4981-9014-24AF0F5C8AF8}"/>
              </a:ext>
            </a:extLst>
          </p:cNvPr>
          <p:cNvSpPr/>
          <p:nvPr/>
        </p:nvSpPr>
        <p:spPr>
          <a:xfrm>
            <a:off x="80158" y="6153818"/>
            <a:ext cx="8987641" cy="400110"/>
          </a:xfrm>
          <a:prstGeom prst="rect">
            <a:avLst/>
          </a:prstGeom>
          <a:solidFill>
            <a:srgbClr val="CFFCB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Bài tập nhóm: thảo luận về 3 báu vật của bạn, bạn sống hàng ngày, thứ 7, CN...</a:t>
            </a:r>
            <a:endParaRPr lang="en-US" sz="20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92B6CE-AD33-4DE3-B203-2E20BCED7D40}"/>
              </a:ext>
            </a:extLst>
          </p:cNvPr>
          <p:cNvSpPr/>
          <p:nvPr/>
        </p:nvSpPr>
        <p:spPr>
          <a:xfrm>
            <a:off x="3936645" y="4073219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27D959-497E-4FBF-9BCF-2A9730A41742}"/>
              </a:ext>
            </a:extLst>
          </p:cNvPr>
          <p:cNvSpPr/>
          <p:nvPr/>
        </p:nvSpPr>
        <p:spPr>
          <a:xfrm>
            <a:off x="6493815" y="4073219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DAED59-3F1D-4134-AB11-9179DF07CD39}"/>
              </a:ext>
            </a:extLst>
          </p:cNvPr>
          <p:cNvSpPr/>
          <p:nvPr/>
        </p:nvSpPr>
        <p:spPr>
          <a:xfrm>
            <a:off x="5231488" y="1896726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6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6200" y="1149846"/>
            <a:ext cx="2971800" cy="2355354"/>
            <a:chOff x="990600" y="1187376"/>
            <a:chExt cx="6780903" cy="5069076"/>
          </a:xfrm>
        </p:grpSpPr>
        <p:sp>
          <p:nvSpPr>
            <p:cNvPr id="8" name="Isosceles Triangle 7"/>
            <p:cNvSpPr/>
            <p:nvPr/>
          </p:nvSpPr>
          <p:spPr>
            <a:xfrm>
              <a:off x="2514600" y="2159757"/>
              <a:ext cx="3733800" cy="300990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09800" y="4572000"/>
              <a:ext cx="9906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38800" y="4572000"/>
              <a:ext cx="9906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86200" y="1828800"/>
              <a:ext cx="9906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598" y="1187376"/>
              <a:ext cx="3581398" cy="84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 tuệ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78364" y="5408521"/>
              <a:ext cx="3393139" cy="84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 lực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0600" y="5408521"/>
              <a:ext cx="3352799" cy="84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 đức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76600" y="3657599"/>
              <a:ext cx="2370891" cy="8610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 gốc rễ</a:t>
              </a:r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676400" y="152400"/>
            <a:ext cx="6248400" cy="39399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 dụng 03 gốc rễ vào các lĩnh vực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5620" y="592515"/>
            <a:ext cx="6372180" cy="6001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1-Đối với Dạy con:</a:t>
            </a:r>
          </a:p>
          <a:p>
            <a:r>
              <a:rPr lang="en-US" sz="2400" b="1" i="1">
                <a:latin typeface="Cambria" panose="02040503050406030204" pitchFamily="18" charset="0"/>
              </a:rPr>
              <a:t>-Trí tuệ là biết rõ cách dạy</a:t>
            </a:r>
            <a:r>
              <a:rPr lang="en-US" sz="2400" i="1">
                <a:latin typeface="Cambria" panose="02040503050406030204" pitchFamily="18" charset="0"/>
              </a:rPr>
              <a:t>, giải pháp với từng tố chất...</a:t>
            </a:r>
            <a:br>
              <a:rPr lang="en-US" sz="2400" i="1">
                <a:latin typeface="Cambria" panose="02040503050406030204" pitchFamily="18" charset="0"/>
              </a:rPr>
            </a:br>
            <a:r>
              <a:rPr lang="en-US" sz="2400" i="1">
                <a:latin typeface="Cambria" panose="02040503050406030204" pitchFamily="18" charset="0"/>
              </a:rPr>
              <a:t>-</a:t>
            </a:r>
            <a:r>
              <a:rPr lang="en-US" sz="2400" b="1" i="1">
                <a:latin typeface="Cambria" panose="02040503050406030204" pitchFamily="18" charset="0"/>
              </a:rPr>
              <a:t>Đạo đức là gia đình hạnh phúc</a:t>
            </a:r>
            <a:r>
              <a:rPr lang="en-US" sz="2400" i="1">
                <a:latin typeface="Cambria" panose="02040503050406030204" pitchFamily="18" charset="0"/>
              </a:rPr>
              <a:t>, truyền lòng thương yêu </a:t>
            </a:r>
            <a:br>
              <a:rPr lang="en-US" sz="2400" i="1">
                <a:latin typeface="Cambria" panose="02040503050406030204" pitchFamily="18" charset="0"/>
              </a:rPr>
            </a:br>
            <a:r>
              <a:rPr lang="en-US" sz="2400" i="1">
                <a:latin typeface="Cambria" panose="02040503050406030204" pitchFamily="18" charset="0"/>
              </a:rPr>
              <a:t>-</a:t>
            </a:r>
            <a:r>
              <a:rPr lang="en-US" sz="2400" b="1" i="1">
                <a:latin typeface="Cambria" panose="02040503050406030204" pitchFamily="18" charset="0"/>
              </a:rPr>
              <a:t>Nghị lực là giúp con Tự lập, tự tin &amp; có bản lĩnh sống</a:t>
            </a:r>
          </a:p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2-Đối với bạo lực học đường:</a:t>
            </a:r>
          </a:p>
          <a:p>
            <a:r>
              <a:rPr lang="en-US" sz="2400" i="1">
                <a:latin typeface="Cambria" panose="02040503050406030204" pitchFamily="18" charset="0"/>
              </a:rPr>
              <a:t>Có </a:t>
            </a:r>
            <a:r>
              <a:rPr lang="en-US" sz="2400" b="1" i="1">
                <a:latin typeface="Cambria" panose="02040503050406030204" pitchFamily="18" charset="0"/>
              </a:rPr>
              <a:t>nghị lực sẽ vượt qua yếu đuối</a:t>
            </a:r>
            <a:r>
              <a:rPr lang="en-US" sz="2400" i="1">
                <a:latin typeface="Cambria" panose="02040503050406030204" pitchFamily="18" charset="0"/>
              </a:rPr>
              <a:t>, có </a:t>
            </a:r>
            <a:r>
              <a:rPr lang="en-US" sz="2400" b="1" i="1">
                <a:latin typeface="Cambria" panose="02040503050406030204" pitchFamily="18" charset="0"/>
              </a:rPr>
              <a:t>đạo đức sẽ vượt qua hung bạo</a:t>
            </a:r>
            <a:r>
              <a:rPr lang="en-US" sz="2400" i="1">
                <a:latin typeface="Cambria" panose="02040503050406030204" pitchFamily="18" charset="0"/>
              </a:rPr>
              <a:t>. Có </a:t>
            </a:r>
            <a:r>
              <a:rPr lang="en-US" sz="2400" b="1" i="1">
                <a:latin typeface="Cambria" panose="02040503050406030204" pitchFamily="18" charset="0"/>
              </a:rPr>
              <a:t>trí tuệ sẽ biết cái đúng </a:t>
            </a:r>
            <a:r>
              <a:rPr lang="en-US" sz="2400" i="1">
                <a:latin typeface="Cambria" panose="02040503050406030204" pitchFamily="18" charset="0"/>
              </a:rPr>
              <a:t>để theo, cái sai để bỏ.</a:t>
            </a:r>
          </a:p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3-Đối với Bản thân:</a:t>
            </a:r>
          </a:p>
          <a:p>
            <a:r>
              <a:rPr lang="en-US" sz="2400" b="1" i="1">
                <a:latin typeface="Cambria" panose="02040503050406030204" pitchFamily="18" charset="0"/>
              </a:rPr>
              <a:t>Trí tuệ </a:t>
            </a:r>
            <a:r>
              <a:rPr lang="en-US" sz="2400" i="1">
                <a:latin typeface="Cambria" panose="02040503050406030204" pitchFamily="18" charset="0"/>
              </a:rPr>
              <a:t>như ánh sáng </a:t>
            </a:r>
            <a:r>
              <a:rPr lang="en-US" sz="2400" b="1" i="1">
                <a:latin typeface="Cambria" panose="02040503050406030204" pitchFamily="18" charset="0"/>
              </a:rPr>
              <a:t>dẫn đường</a:t>
            </a:r>
            <a:r>
              <a:rPr lang="en-US" sz="2400" i="1">
                <a:latin typeface="Cambria" panose="02040503050406030204" pitchFamily="18" charset="0"/>
              </a:rPr>
              <a:t>, Tình </a:t>
            </a:r>
            <a:r>
              <a:rPr lang="en-US" sz="2400" b="1" i="1">
                <a:latin typeface="Cambria" panose="02040503050406030204" pitchFamily="18" charset="0"/>
              </a:rPr>
              <a:t>yêu thương </a:t>
            </a:r>
            <a:r>
              <a:rPr lang="en-US" sz="2400" i="1">
                <a:latin typeface="Cambria" panose="02040503050406030204" pitchFamily="18" charset="0"/>
              </a:rPr>
              <a:t>làm cuộc đời </a:t>
            </a:r>
            <a:r>
              <a:rPr lang="en-US" sz="2400" b="1" i="1">
                <a:latin typeface="Cambria" panose="02040503050406030204" pitchFamily="18" charset="0"/>
              </a:rPr>
              <a:t>thêm đẹp</a:t>
            </a:r>
            <a:r>
              <a:rPr lang="en-US" sz="2400" i="1">
                <a:latin typeface="Cambria" panose="02040503050406030204" pitchFamily="18" charset="0"/>
              </a:rPr>
              <a:t>, </a:t>
            </a:r>
            <a:r>
              <a:rPr lang="en-US" sz="2400" b="1" i="1">
                <a:latin typeface="Cambria" panose="02040503050406030204" pitchFamily="18" charset="0"/>
              </a:rPr>
              <a:t>Nghị lực giúp ta vững chãi </a:t>
            </a:r>
            <a:r>
              <a:rPr lang="en-US" sz="2400" i="1">
                <a:latin typeface="Cambria" panose="02040503050406030204" pitchFamily="18" charset="0"/>
              </a:rPr>
              <a:t>và an nhiên trước sóng gió cuộc đời...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1964" y="3699684"/>
            <a:ext cx="2458835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Hệ giá trị cốt lõi</a:t>
            </a:r>
          </a:p>
          <a:p>
            <a:pPr algn="ctr"/>
            <a:r>
              <a:rPr lang="en-US" sz="2400" b="1"/>
              <a:t>Lẽ sống sâu sắc</a:t>
            </a:r>
          </a:p>
          <a:p>
            <a:pPr algn="ctr"/>
            <a:r>
              <a:rPr lang="en-US" sz="3200" b="1"/>
              <a:t>Giá trị sống</a:t>
            </a:r>
          </a:p>
          <a:p>
            <a:pPr algn="ctr"/>
            <a:r>
              <a:rPr lang="en-US" sz="2400" i="1"/>
              <a:t>Không thể đánh </a:t>
            </a:r>
          </a:p>
          <a:p>
            <a:pPr algn="ctr"/>
            <a:r>
              <a:rPr lang="en-US" sz="2400" i="1"/>
              <a:t>đổi bằng tiền bạc</a:t>
            </a:r>
          </a:p>
        </p:txBody>
      </p:sp>
    </p:spTree>
    <p:extLst>
      <p:ext uri="{BB962C8B-B14F-4D97-AF65-F5344CB8AC3E}">
        <p14:creationId xmlns:p14="http://schemas.microsoft.com/office/powerpoint/2010/main" val="368245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3DC6-9473-483E-BCD7-AE44A78C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477962"/>
          </a:xfrm>
        </p:spPr>
        <p:txBody>
          <a:bodyPr>
            <a:noAutofit/>
          </a:bodyPr>
          <a:lstStyle/>
          <a:p>
            <a:r>
              <a:rPr lang="en-US" sz="3200" b="1">
                <a:latin typeface="Cambria" panose="02040503050406030204" pitchFamily="18" charset="0"/>
              </a:rPr>
              <a:t>III. Thống nhất cách Dạy+Rèn </a:t>
            </a:r>
            <a:br>
              <a:rPr lang="en-US" sz="3200" b="1">
                <a:latin typeface="Cambria" panose="02040503050406030204" pitchFamily="18" charset="0"/>
              </a:rPr>
            </a:br>
            <a:r>
              <a:rPr lang="en-US" sz="3200">
                <a:latin typeface="Cambria" panose="02040503050406030204" pitchFamily="18" charset="0"/>
              </a:rPr>
              <a:t>với những </a:t>
            </a:r>
            <a:r>
              <a:rPr lang="en-US" sz="3200" b="1">
                <a:latin typeface="Cambria" panose="02040503050406030204" pitchFamily="18" charset="0"/>
              </a:rPr>
              <a:t>ng</a:t>
            </a:r>
            <a:r>
              <a:rPr lang="vi-VN" sz="3200" b="1">
                <a:latin typeface="Cambria" panose="02040503050406030204" pitchFamily="18" charset="0"/>
              </a:rPr>
              <a:t>ư</a:t>
            </a:r>
            <a:r>
              <a:rPr lang="en-US" sz="3200" b="1">
                <a:latin typeface="Cambria" panose="02040503050406030204" pitchFamily="18" charset="0"/>
              </a:rPr>
              <a:t>ời ảnh hưởng</a:t>
            </a:r>
            <a:r>
              <a:rPr lang="en-US" sz="3200">
                <a:latin typeface="Cambria" panose="02040503050406030204" pitchFamily="18" charset="0"/>
              </a:rPr>
              <a:t> lên trẻ </a:t>
            </a:r>
            <a:br>
              <a:rPr lang="en-US" sz="3200">
                <a:latin typeface="Cambria" panose="02040503050406030204" pitchFamily="18" charset="0"/>
              </a:rPr>
            </a:b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</a:rPr>
              <a:t>(Vợ chồng, Thầy cô, Ông bà, Osin...)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8F16E-8ED8-4F41-A14B-E463FE125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830763"/>
          </a:xfr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en-US">
                <a:latin typeface="Cambria" panose="02040503050406030204" pitchFamily="18" charset="0"/>
              </a:rPr>
              <a:t>Không chạy theo thành tích (sỹ diện, áp lực)</a:t>
            </a:r>
          </a:p>
          <a:p>
            <a:pPr>
              <a:spcBef>
                <a:spcPts val="400"/>
              </a:spcBef>
            </a:pPr>
            <a:r>
              <a:rPr lang="en-US">
                <a:latin typeface="Cambria" panose="02040503050406030204" pitchFamily="18" charset="0"/>
              </a:rPr>
              <a:t>Không học vẹt =&gt; học là để Hiểu</a:t>
            </a:r>
          </a:p>
          <a:p>
            <a:pPr>
              <a:spcBef>
                <a:spcPts val="400"/>
              </a:spcBef>
            </a:pPr>
            <a:r>
              <a:rPr lang="en-US">
                <a:latin typeface="Cambria" panose="02040503050406030204" pitchFamily="18" charset="0"/>
              </a:rPr>
              <a:t>Không so sánh con cái với đứa trẻ khác =&gt; chỉ so sánh với chính bản thân bé đã tiến bộ h</a:t>
            </a:r>
            <a:r>
              <a:rPr lang="vi-VN">
                <a:latin typeface="Cambria" panose="02040503050406030204" pitchFamily="18" charset="0"/>
              </a:rPr>
              <a:t>ơ</a:t>
            </a:r>
            <a:r>
              <a:rPr lang="en-US">
                <a:latin typeface="Cambria" panose="02040503050406030204" pitchFamily="18" charset="0"/>
              </a:rPr>
              <a:t>n?</a:t>
            </a:r>
          </a:p>
          <a:p>
            <a:pPr>
              <a:spcBef>
                <a:spcPts val="400"/>
              </a:spcBef>
            </a:pPr>
            <a:r>
              <a:rPr lang="en-US">
                <a:latin typeface="Cambria" panose="02040503050406030204" pitchFamily="18" charset="0"/>
              </a:rPr>
              <a:t>Không Nuông chiều, cho trẻ ăn+ch</a:t>
            </a:r>
            <a:r>
              <a:rPr lang="vi-VN">
                <a:latin typeface="Cambria" panose="02040503050406030204" pitchFamily="18" charset="0"/>
              </a:rPr>
              <a:t>ơ</a:t>
            </a:r>
            <a:r>
              <a:rPr lang="en-US">
                <a:latin typeface="Cambria" panose="02040503050406030204" pitchFamily="18" charset="0"/>
              </a:rPr>
              <a:t>i... quá đà</a:t>
            </a:r>
          </a:p>
          <a:p>
            <a:pPr>
              <a:spcBef>
                <a:spcPts val="400"/>
              </a:spcBef>
            </a:pPr>
            <a:r>
              <a:rPr lang="en-US">
                <a:latin typeface="Cambria" panose="02040503050406030204" pitchFamily="18" charset="0"/>
              </a:rPr>
              <a:t>Không đua đòi, adua theo đám đông =&gt; phải suy nghĩ kỹ? nếu làm/không làm thì sẽ ntn?</a:t>
            </a:r>
          </a:p>
          <a:p>
            <a:pPr>
              <a:spcBef>
                <a:spcPts val="400"/>
              </a:spcBef>
            </a:pPr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</a:rPr>
              <a:t>Luôn tìm cách trao 03 gốc rễ + 3 báu vật cho trẻ </a:t>
            </a:r>
            <a:r>
              <a:rPr lang="en-US" i="1">
                <a:latin typeface="Cambria" panose="02040503050406030204" pitchFamily="18" charset="0"/>
              </a:rPr>
              <a:t>(và ngăn ngừa hoặc </a:t>
            </a:r>
            <a:r>
              <a:rPr lang="en-US" b="1" i="1">
                <a:latin typeface="Cambria" panose="02040503050406030204" pitchFamily="18" charset="0"/>
              </a:rPr>
              <a:t>trải nghiệm những điều ngược lại để trẻ có bài học</a:t>
            </a:r>
            <a:r>
              <a:rPr lang="en-US" i="1"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514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2A88-E72F-4C9E-8CB6-09D757A8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440362"/>
          </a:xfrm>
        </p:spPr>
        <p:txBody>
          <a:bodyPr>
            <a:normAutofit/>
          </a:bodyPr>
          <a:lstStyle/>
          <a:p>
            <a:r>
              <a:rPr lang="en-US" sz="3600" b="1">
                <a:latin typeface="Cambria" panose="02040503050406030204" pitchFamily="18" charset="0"/>
              </a:rPr>
              <a:t>IV. Tạo dựng môi trường của Dạy + Rèn</a:t>
            </a:r>
            <a:br>
              <a:rPr lang="en-US" sz="3600">
                <a:latin typeface="Cambria" panose="02040503050406030204" pitchFamily="18" charset="0"/>
              </a:rPr>
            </a:br>
            <a:br>
              <a:rPr lang="en-US" sz="3600">
                <a:latin typeface="Cambria" panose="02040503050406030204" pitchFamily="18" charset="0"/>
              </a:rPr>
            </a:br>
            <a:r>
              <a:rPr lang="en-US" sz="3600">
                <a:latin typeface="Cambria" panose="02040503050406030204" pitchFamily="18" charset="0"/>
              </a:rPr>
              <a:t>Tủ sách gia đình + đầu gi</a:t>
            </a:r>
            <a:r>
              <a:rPr lang="vi-VN" sz="3600">
                <a:latin typeface="Cambria" panose="02040503050406030204" pitchFamily="18" charset="0"/>
              </a:rPr>
              <a:t>ư</a:t>
            </a:r>
            <a:r>
              <a:rPr lang="en-US" sz="3600">
                <a:latin typeface="Cambria" panose="02040503050406030204" pitchFamily="18" charset="0"/>
              </a:rPr>
              <a:t>ờng</a:t>
            </a:r>
            <a:br>
              <a:rPr lang="en-US" sz="3600">
                <a:latin typeface="Cambria" panose="02040503050406030204" pitchFamily="18" charset="0"/>
              </a:rPr>
            </a:br>
            <a:r>
              <a:rPr lang="en-US" sz="3600">
                <a:latin typeface="Cambria" panose="02040503050406030204" pitchFamily="18" charset="0"/>
              </a:rPr>
              <a:t>Đi ch</a:t>
            </a:r>
            <a:r>
              <a:rPr lang="vi-VN" sz="3600">
                <a:latin typeface="Cambria" panose="02040503050406030204" pitchFamily="18" charset="0"/>
              </a:rPr>
              <a:t>ơ</a:t>
            </a:r>
            <a:r>
              <a:rPr lang="en-US" sz="3600">
                <a:latin typeface="Cambria" panose="02040503050406030204" pitchFamily="18" charset="0"/>
              </a:rPr>
              <a:t>i cuối tuần 3h, đi dã ngoại 3 ngày...</a:t>
            </a:r>
            <a:br>
              <a:rPr lang="en-US" sz="3600">
                <a:latin typeface="Cambria" panose="02040503050406030204" pitchFamily="18" charset="0"/>
              </a:rPr>
            </a:br>
            <a:r>
              <a:rPr lang="en-US" sz="3600">
                <a:latin typeface="Cambria" panose="02040503050406030204" pitchFamily="18" charset="0"/>
              </a:rPr>
              <a:t>Nhóm bạn tốt... (Chọn tr</a:t>
            </a:r>
            <a:r>
              <a:rPr lang="vi-VN" sz="3600">
                <a:latin typeface="Cambria" panose="02040503050406030204" pitchFamily="18" charset="0"/>
              </a:rPr>
              <a:t>ư</a:t>
            </a:r>
            <a:r>
              <a:rPr lang="en-US" sz="3600">
                <a:latin typeface="Cambria" panose="02040503050406030204" pitchFamily="18" charset="0"/>
              </a:rPr>
              <a:t>ờng có Tam bảo)</a:t>
            </a:r>
            <a:br>
              <a:rPr lang="en-US" sz="3600">
                <a:latin typeface="Cambria" panose="02040503050406030204" pitchFamily="18" charset="0"/>
              </a:rPr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88871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28800" y="219078"/>
            <a:ext cx="5791200" cy="619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>
                <a:solidFill>
                  <a:srgbClr val="FF0000"/>
                </a:solidFill>
              </a:rPr>
              <a:t>Không gian &amp; Tủ sách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290" name="AutoShape 2" descr="data:image/jpeg;base64,/9j/4AAQSkZJRgABAQAAAQABAAD/2wCEAAkGBxQSEhUUEhQUFRUVGBobFRgXFxYWFBcYGhgXGBgaFBgYHCggGBolHRgXITEhJSkrLi4uGh8zODMsNygtLisBCgoKDg0OGxAQGywkHyQsLCwsLCwsNCwsLCwsNC8sLCwsLCwsLCwsLCwsLCwsLCwsLCwsLCwsLCwsLCwsLCwsLP/AABEIAMMBAwMBIgACEQEDEQH/xAAbAAACAwEBAQAAAAAAAAAAAAAAAwECBAUGB//EAD4QAAEDAgMECQIFAgQHAQAAAAEAAhEDIRIxQQRRYYEFInGRobHB0fATMgZCUuHxYnIUFUOiIyQzNJKywhb/xAAZAQEBAQEBAQAAAAAAAAAAAAAAAQIDBAX/xAAqEQACAgECBQMEAwEAAAAAAAAAAQIRIQMSFDFBUWEEE3EiQoHwMlKxof/aAAwDAQACEQMRAD8A+4oQhACEIQAhCEAIQhACEIQAhCEAIQhACEIQAhCEAIQhACEIQAhCEAIQhACEIQAhCEAIQhACEIQAhCEAIQhACEIQAhCEAIQhACEIQAhCEAIQhACEIQAhCEAIQhACEIQAhCEAIQhACEIQAhCEAIQhACEIQAhCEAIQhACEIQAhCEAIQhACEIQAhCEAIUSiUBKEIQAhCEAIQhACEIQAhCEAIQhACEIQAhCEBEoVMSMStEsvKlLxIxJQsYhUxIxJQsuolLxIxJQsZKJSpRKUSxuJEpcolKFjJRKXKJSi2MlEqkolKFlpRKrKEollwVKpKJSi2XQqSiVKFl0KsolC2WQolEoCUKJRKAlCiUSgJQqyiUBZCrKEAslYdk6XpVMeF0YCA7EC25mInPIrwO1/imqKNFlNwBa2X3xOd9wgk6ReOxYqPSbjU+o2BhZYFwgEiJMkYiJJhTejh7iPoWzdONfXdTsA0EgzBMcDYCJ8Fz//ANYcNVxpxhjAJFxkcXcvB1drOMOxFzi0FzjaJ+4OGuec3lJ2/pPHA6sm5gETpeTffPFTeT3GfVOgemP8S0ktwnQTMt3rqyuB+E+kWvoNAZgFNvWIykcrmIk75Ubf06Q04ABlgJuTvkaX17VtPBu8HfKqV5Kn0nUa3GXklr7ybaaL1VF+JoOUiVQnZeVKzV9sYwgE3xBvM+iUelKWMsBlwEkAIWzchYj0gP0nvSf84aXFg+4ZiUJZ00YguXV20ngs4qTeVaG47D9oaMz6qG7W3evC9Jba5/1aUmCYBbYwDcSN687tGxBpjrkxM4u3eeCzuRc9T63W22mz7ntHa4LM7pzZx/qDkHey+Zs2d1Jji0nKYzE6GDrxXNqbVtckCo4wf0N03LDk7pHSMU1bPr7enNnP+q0dsjzC0s2+kRIqU4/vb7r5Q3ZA8Bz7vLRJtMwJ7FdmytvYZBVNmG1dH1sFSvnWx9N1aOFrXEtAENPWHjkvSdHfihr4FRuE7xdp9kU1yNbXVnoJRKxnpKnv8FJ6Rpx9y2Ys2AqZWIdJUv1jxTqe1MOTmnmhbHyiVAKw7d0tTpSHGXCOqM7qCzfKJXFf+JaI/UeX7qo/E9H+rtge6Wib13O5KhcIfimjezhaRxO5L2n8V0gOoCTFiRaVRvXc9ChecH4wo6h0621QpaJvj3PnI6Gq6juI91qb0a/CA4CZl1811DUI/MVDid58F8Hj9TwcaRw9o6JqEyAO/PtVG9EVJuB3rulx0J8PZULjvPzki9dqeBaLdE1atCm5jT9zpPcLCVZ+P6mMZRBBNjpbd+6qQd58PZWAO8q8fqeClqDIDg4kzEXygrsf50cOEAxlmVxoO8qC07ytcfqFWDS2oA7FJJmRJnODfuWyjtdPrOOIPO4AiYgEa7lycJ4oI4lXj9QqfgbS6fqNEOo4iTn9YeADYV9qOKoKjCWkgYwTIBi4Bi4XpdpaRRlpuACOGSwUeiGuYSQZ3gkdy9s5atfSdZRTWDlVdrcMNnPA0EB3KUs9Jh80+tTiLOc2YzzGi2O2N4GCnZ2ME1JIfhH5QALd6b0l0I+rUNWY6oGZBtvhXTnqOP1PJVBbcmOls7SZNaiJ31BPhKV0l0Wx4kV6M2H3C0E7+1Mb0WR+Y95UP6OO9w5ldtyQ8HN2zaWBhYTc2lpa4cDYrFQ2gGo4FzW9YjE5waAJyuupX6Gc/Imw1LlUdA1CAZAk73a8EUkma+2jXSpbOI/5ugLWiTCpVp0Q4mnWpvEfaCZ8Vkp9BVJjFe+/TmtFLoOpP3efupvRKOfX2kTIBzg8slo2XbXUzLWtcf6sUDj1QvS9H9BsEmoMZAmDkDkJ3qem9iY2mC1jWnEJgALD7neMk1tOSzpmoTH0WEncak77BPO0O/OzAd0k25hK6J/7in2nyKd+Iq4FYjKwyyyXPU1pRja7nDXiooHbVw9VmrPMgtJblMTfxssD9rCqdq4FeWXqtU8jmj0L+lGEQWXLYkEjt15rlTca75JnkseMn8pRid+nxXN+r1u5fc8Gt7RvS2sF5PgkFrtwUfTdwWeL1ee4zuXY0tpt1v4eqv8ATp6g96x/SPyVAouH5lrjNb+xN/geaDP1H5zQk/TO9Spxer/Ybl2LF7zoqGpUvYcEy8+XsrNdFyvLfhGLENq1LS35mrMq1N0JwdxRE7u9S12Q/JBquNwj6ruCMF/NBUwa3MHVHwlB796bvVT2LSYcmV+o/goxP3jsTexVEc0vwS/J6J3TTRTDczhaOYzTdn6dYGRf5C8w0hDqgyXo4rVO3EM7/wDnTBUxXj3lbB08wi263eRHqvJYx4qzKivFaoXqGehp7e0mVP8AjG+64TaieztWl6qfU0tVs6tHbWAmciCFUdJUwG5zInsBXKdEFLwhSXq5rkT3Wdeh0gzHM5Snjb2F2ftmZXnzEqoeLxms8XqD3meyo7a0g3GR/ZK6ZIcyxGY8ivN0zxTjVMRK7x9TJqmjrHVrIl9U0nh4uRkOSx7dt31Xl7hBIAI8FevWJdMZJNTrZtUlPFMxrau9lcLRcX3wh+0wch6qKeIC2W63gkv2kl3WaC3KcPWHA8OPFcGrZ5WM/wAdpCu3aD+lRTpjcO5NLFze3sY+ruUG0ncmCuYVCDuS3TKlJjc0MNY8Fb6qQWKQ2VdqJbG/WQqABSpSFsdiym0qj8uxRTBJ7N++6bWzWeTNdBc96gPIIgqWiSe/mpqb9DbzVIVY+6t9Xu81YDO3PVQ1unBTBcoPqIc8dyhpEnsQWyUwLKit5wrB0m/8qn0xprB8Vdw+fOSroZKNdkpbTzvuVDS45X705oggcEfgi8lPpz6cFZtOEM04+dlSo7ut+6ZeB5GxfsVg7JZxVt5qDVtPciizW5DnOsPgSX1iPm5Vq1p5FZ6jrfPkrpGN8zLl2LOrEngrUq1uK5lWvFhmOMKzasGx9p4eK7e3gzG7O9TrXhaQ5cnYwMy6TwyXQaNVzeD1xxzLtYmtpSqt4JreXjKxdmkhbtnACyVKto+blo2irxWQiY3LJx1JdEGPNVFQwfBQwa7vPNSBI80pHGyrnkcd/ckurxPBNDtEqpQnLmtquplt9Cja82KYKkH54Kr6V8kYIuc1p0zGUH1OxSqEcEK0iWzeXZ8oKXVdu3+cKSw4ez2Psq9lp9B+64pI7WBq66fArNcXGO3lbM96Sy+ERmL6/p/dOfIYQ3SJPgFaREy31LmDr3lLD7zPalsYZhGDCTOUH3V2ojbGtcctc54BWa6RzQBLQco9f4VaTpFrA+hWTRaLR3KQ6B8+bksvk8rJJfpOfqqo2GzRWOe7585qHvulYpsezlKpiufDy9FVEy2XfW10CU6vlwHolOcQDw89PVZqtYSBwP7+S7RgjDkzaKsNgRcpFWtMnsA7lnr1jIDR4KjaoEmYA43kzJ7gtqHUqtmp1XO83hUqP6t3Adt5OiRRqg4WmJI7APkp1KlisYEfbrff+6NUdoaXVmRtNwMgB0mwI878Zst2y7E43cMosMu5bqdNpNpJ335yuhQpZzBPzJc56rPRFXhCNl2C3pGvatbqQtnyRUquG6O0zygXVXPvIHZfxXBybNPbHkXaBaDPaio+24qlSprGQt8Kx1K070SZnUltRatWEjuSsfzsS3kGD8tKrimRr7raieOU7ZZhvfK/smPdbl7LOx9o3zB5mOaY50QTxHdA91WsmVLBdjrD5xU0nzMpDalo4HvVdmcSXNNt3r84KuOGNxtcQbDOP3WZ78+2O9TQfYzmI9VJu2eZ7cgspUVuyn1EKrqMaBC3glM2Crocv5S8Nz394uqmp1Qe353OUNf3gm/Z/C5qNGm+4+i4A5cB4wVRz5OdpB4ZhLD5g/pz8Fn2d8DwK0odSORtFQA9vr/JSWva4kGco8EjHaNQB7qNBBv/ACtKBlyNNSp1TGUfz5pf1c9w9Y/dIx59h81V56ru32haUCOVj21DlwPikVHy4cfcBD62Ei26/En9ksOyJiwPfl5rSj1FjnVesePpZSyqSeB9v5WA1euW5+m/1Tdk2idNSFpwwWh1d1iJ0PjlzWKo9pdlwJzPY3dcXWuo9sCMOcSTfdYevBZ30gGCGSczczO8wcuCRZ2jp9RX1etrh36A8dM0ynh3B08JbOV9PFVo7GcQcDhiImDbhGVt617PsQk4bTnGXLhqrJo6JKIUtnaYcWC+oJmcxr5rp0dgM2yV9l2CMzK6dNkDThr3wvNOfY7x03LMimz7IG6X5K5BaNOSpUe60ERr6JNSrJAOfauTdnSUopUi0nU9oI8koGYI5zmrudAvmk1yYMEclFbZxYurtG4nuUFmYjL1SW4hGu8Hdr2alX+tfPWORC6V2PNKV8yrG27477JdQ2BG8T5eiYXwESJteY75DvdbOJne3q2N7/8A185KNocS0Rp6pj6eZ005i3iq5EnctpmArUoBGoHjl5eS0U8gRnYfD8ySokt7BO/X2VmHCCBYNBAHgPABYeUdEXqRMQRNlLARw1I5pR/Kd9/dMNfI8Pb2UoWUYZAQq4DpkhawT8FNmuOybdpGXNVDyHjdMTpe3qUrZ3YMe4QB2+mhSn18AGpJBytkB3x4wum22xyNdN33dpicob/AVItI19v2S6T7XHwmAlbXV6ro7Aqo5M2M9Pa58VQOm+jW+ZHoqMePzfbhA5xJ5pFGviaMogyOIIFt+oW1EjNlJ9juJgb4HulVKxwzFzfskghVFTCHF35Zi8CQ0TPDESI9lV1YBwm4vI5ANI5nzRIbWG1f9NhycGtcTuAMCeMHLenvqwCBpfxmO6e9ZdqdimLiDzNs+wTHeq0SBmTcnd3dvBKwdtjdMyVA5ga8jrPLr6ATiPbe3Ip+xVjIO8zwiAJ4rB0y6pUqNJxFrC0RnZ7dByzW7YthcyHPcIJG/ItkW0OVuIXT7cneWmkdD64e4gYZGTYhoAO/jddCmBMwARwNt2G9lloUhhxDDJJkD77bxGW6F0Nj2YxM55T4W7F5tSkjVuTwJGzFxkyTvW+js4kWy46xGSZQpADh83q5dA1G6N3GFwcmzrCFZD6ZjMdu625Le8gcPm5LDCTOLWIvpuRj6xkQCLazkVmjMpiw2QMORGpz7Vd8nIXHE+iuYmG2iJOh4DzVKzyW2EEd90M15FsqE/c0jjwGsIc02AiczeEt1Rwbex3zNkygSLxIGZPv3LTwZSsR9M2yBMdnIcUio6wm17rRWfcH+I3eKVU04m/gukTzarV0iHGSBvkcclmo1TiPYCPFWe4ATkQfMEeiA0l4dObQOyCT5PC6JUjjzNGKZzyn9vNU+pLeY8R7K5qCQN48v2KVQJhxj7XNI42g9xWTRNWqQTOoHl+6nGIuIlrfMzPgp2mlLtM5P9oF/Gyzuq4gI3nuuFpJNINtMc50Gx+0nudv7inUQC0cPnos7AQXa/bbjmq7K6W27uN5UawC+IlClrG3kmZPmY8FKWKOfWJLiNziT2C/sl1HEgnOSY7xGaftDr4RaTiJ3gAGPLuWKhVPWnQnvjEQu8SVg1h1rH8p9ACsNJxFIT+q/ZB9Y70wOuD+XAcQ1m2EeLu5UDCaIAuTHE5ac4WlgJFhWnFOUyI7MJnjor9HUAGNkxfvE4iL5faseztwsAPWJJLiIIjQDf1rcSNy17PWBLQQRAJjdci535qyWMFkqDabuDSR1hidvABzO4Ri7ZCzjbqbOuRJjFn1RaGgDUm0TxKipjcCGAl9TkGsu4SdB+25IeCxkOLmi0YCAZaIMugnfE9+alKqPRDTZs2avjDsTjilroEQN47bHuKZtdJxcHsB8A0HQDQE++9HRhY4ADCDiILS9rnzlcg3vnig5q+x0vpll3AtzE6kkkHeLg8li84Oslt5mvZGggPyccw4Bwi1shhEjRbaVEOkRE6TrnCxsrNLgGwDu4ZWK6Gz0IvNxrnM277rhPBz3ubHbPs/WPV7N/NaxTG8F0jVKdVc2Rh3gcdyirTdpEwM9LTyXnds9CW1DKp60YxnlHeoYBoTz9Eo074jFov3+CC8W6sme3X+E+COTsllQh3C5n5kpLg6SCJAzzgaxG5JFUEHqnPsPOdPZNZTYbSJI0OY5FV4MRtvBABE3uYjjy0VhYExNr8fm9Q0CZECNSSbcB3rD9IgODSTJ4zyM2zi2SqVlb60RWJgm1zbsyViOrkAYtciSORHguTtNQgjqkPvhAkggTxubnOJjRPp1y6GzDrWIiJyFrSu+zBztq8Gyo85HSbWsYnP5okMcSARvv3EHxhUNXEJuCL35gyp2G9V7Do4nlp6LVUjySyyvSNQAEC5AxEf2kA+BWim+G4raDvIb6BI2hgcbZ4XDiZAcfnBaKjBdvGRyMjyCOqSLQbU2AY1aeREDyUUMj8g7lNM4gSLfwDZZ9gdJeP65H+1Svp+CdTazXWQCOYAI7wEvZ6QBJdrlyMqaZk9sjlIIVaZtfST/uAHgsh9Acw83AO33t7pREOIGV8tDp4Smmr1v7fSPZQ5vWuJxDxuPGfArSKXfRJMgbu+L+KFmex0mMR7FKU+5b8FXiXMaftdhxDfLnDyAWDpB5L639BqBuQAAJAAjgpQu0DX2P8AH+GVzz9Vo0hvi662PEbOYtb0hCFqXQLkv3oZWsAJEWDGxwgCFfZahxxNp7dChCvQkuZi6eqnE5snDOWmhWHaaQDmtiznwRnYtEoQtR5I9ml/E9b0XsrInCJwFMqXz3BCF5W8nmmO2FgGQGTvACPNbtmMtaTqexShcdQ7aHIx7LVOLM/cRnpJXQwDCTrBHihCk+Z0jyZSvUM56eg9ys9IYWCLTM8c1KFOhnuFOmHEgiwgjtwtN9996W90AgZNy4WlCFpHSPJkPqnBM3SWVCCL/mPlKELSSOWo3Uf3qLFd2HPOZy0MDkkdHUwCGx1cRMZwbm27JCF0f8WE8jNnMkz/AFDkHWUbNbaKkb2/+kqUJ0fweaf8mMaMj8+wqR/1Z4jxDZQhTv8ABzsfSH2jST6LOBDxxHqUIUX7/wBHT98BPXYN9T1KgHxwz/5BCFoj5BtY/wCI7sf6K20H/iUx/STzuhCdF8Gu/wAkteQLFCELLR0jyR//2Q==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89429"/>
            <a:ext cx="4234009" cy="21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/>
          <a:stretch/>
        </p:blipFill>
        <p:spPr bwMode="auto">
          <a:xfrm>
            <a:off x="181708" y="1344075"/>
            <a:ext cx="535949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15145" r="48564" b="11877"/>
          <a:stretch/>
        </p:blipFill>
        <p:spPr bwMode="auto">
          <a:xfrm>
            <a:off x="6274070" y="966280"/>
            <a:ext cx="2656432" cy="31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23987" y="5812350"/>
            <a:ext cx="4075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/>
              <a:t>với tay là có sách đọc ngay</a:t>
            </a: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1689244" y="961797"/>
            <a:ext cx="2344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Tủ sách &gt; Tủ lạnh</a:t>
            </a:r>
          </a:p>
        </p:txBody>
      </p:sp>
    </p:spTree>
    <p:extLst>
      <p:ext uri="{BB962C8B-B14F-4D97-AF65-F5344CB8AC3E}">
        <p14:creationId xmlns:p14="http://schemas.microsoft.com/office/powerpoint/2010/main" val="32237255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28800" y="219078"/>
            <a:ext cx="5791200" cy="619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>
                <a:solidFill>
                  <a:srgbClr val="FF0000"/>
                </a:solidFill>
              </a:rPr>
              <a:t>Không gian &amp; Tủ sách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290" name="AutoShape 2" descr="data:image/jpeg;base64,/9j/4AAQSkZJRgABAQAAAQABAAD/2wCEAAkGBxQSEhUUEhQUFRUVGBobFRgXFxYWFBcYGhgXGBgaFBgYHCggGBolHRgXITEhJSkrLi4uGh8zODMsNygtLisBCgoKDg0OGxAQGywkHyQsLCwsLCwsNCwsLCwsNC8sLCwsLCwsLCwsLCwsLCwsLCwsLCwsLCwsLCwsLCwsLCwsLP/AABEIAMMBAwMBIgACEQEDEQH/xAAbAAACAwEBAQAAAAAAAAAAAAAAAwECBAUGB//EAD4QAAEDAgMECQIFAgQHAQAAAAEAAhEDIRIxQQRRYYEFInGRobHB0fATMgZCUuHxYnIUFUOiIyQzNJKywhb/xAAZAQEBAQEBAQAAAAAAAAAAAAAAAQIDBAX/xAAqEQACAgECBQMEAwEAAAAAAAAAAQIRIQMSFDFBUWEEE3EiQoHwMlKxof/aAAwDAQACEQMRAD8A+4oQhACEIQAhCEAIQhACEIQAhCEAIQhACEIQAhCEAIQhACEIQAhCEAIQhACEIQAhCEAIQhACEIQAhCEAIQhACEIQAhCEAIQhACEIQAhCEAIQhACEIQAhCEAIQhACEIQAhCEAIQhACEIQAhCEAIQhACEIQAhCEAIQhACEIQAhCEAIQhACEIQAhCEAIUSiUBKEIQAhCEAIQhACEIQAhCEAIQhACEIQAhCEBEoVMSMStEsvKlLxIxJQsYhUxIxJQsuolLxIxJQsZKJSpRKUSxuJEpcolKFjJRKXKJSi2MlEqkolKFlpRKrKEollwVKpKJSi2XQqSiVKFl0KsolC2WQolEoCUKJRKAlCiUSgJQqyiUBZCrKEAslYdk6XpVMeF0YCA7EC25mInPIrwO1/imqKNFlNwBa2X3xOd9wgk6ReOxYqPSbjU+o2BhZYFwgEiJMkYiJJhTejh7iPoWzdONfXdTsA0EgzBMcDYCJ8Fz//ANYcNVxpxhjAJFxkcXcvB1drOMOxFzi0FzjaJ+4OGuec3lJ2/pPHA6sm5gETpeTffPFTeT3GfVOgemP8S0ktwnQTMt3rqyuB+E+kWvoNAZgFNvWIykcrmIk75Ubf06Q04ABlgJuTvkaX17VtPBu8HfKqV5Kn0nUa3GXklr7ybaaL1VF+JoOUiVQnZeVKzV9sYwgE3xBvM+iUelKWMsBlwEkAIWzchYj0gP0nvSf84aXFg+4ZiUJZ00YguXV20ngs4qTeVaG47D9oaMz6qG7W3evC9Jba5/1aUmCYBbYwDcSN687tGxBpjrkxM4u3eeCzuRc9T63W22mz7ntHa4LM7pzZx/qDkHey+Zs2d1Jji0nKYzE6GDrxXNqbVtckCo4wf0N03LDk7pHSMU1bPr7enNnP+q0dsjzC0s2+kRIqU4/vb7r5Q3ZA8Bz7vLRJtMwJ7FdmytvYZBVNmG1dH1sFSvnWx9N1aOFrXEtAENPWHjkvSdHfihr4FRuE7xdp9kU1yNbXVnoJRKxnpKnv8FJ6Rpx9y2Ys2AqZWIdJUv1jxTqe1MOTmnmhbHyiVAKw7d0tTpSHGXCOqM7qCzfKJXFf+JaI/UeX7qo/E9H+rtge6Wib13O5KhcIfimjezhaRxO5L2n8V0gOoCTFiRaVRvXc9ChecH4wo6h0621QpaJvj3PnI6Gq6juI91qb0a/CA4CZl1811DUI/MVDid58F8Hj9TwcaRw9o6JqEyAO/PtVG9EVJuB3rulx0J8PZULjvPzki9dqeBaLdE1atCm5jT9zpPcLCVZ+P6mMZRBBNjpbd+6qQd58PZWAO8q8fqeClqDIDg4kzEXygrsf50cOEAxlmVxoO8qC07ytcfqFWDS2oA7FJJmRJnODfuWyjtdPrOOIPO4AiYgEa7lycJ4oI4lXj9QqfgbS6fqNEOo4iTn9YeADYV9qOKoKjCWkgYwTIBi4Bi4XpdpaRRlpuACOGSwUeiGuYSQZ3gkdy9s5atfSdZRTWDlVdrcMNnPA0EB3KUs9Jh80+tTiLOc2YzzGi2O2N4GCnZ2ME1JIfhH5QALd6b0l0I+rUNWY6oGZBtvhXTnqOP1PJVBbcmOls7SZNaiJ31BPhKV0l0Wx4kV6M2H3C0E7+1Mb0WR+Y95UP6OO9w5ldtyQ8HN2zaWBhYTc2lpa4cDYrFQ2gGo4FzW9YjE5waAJyuupX6Gc/Imw1LlUdA1CAZAk73a8EUkma+2jXSpbOI/5ugLWiTCpVp0Q4mnWpvEfaCZ8Vkp9BVJjFe+/TmtFLoOpP3efupvRKOfX2kTIBzg8slo2XbXUzLWtcf6sUDj1QvS9H9BsEmoMZAmDkDkJ3qem9iY2mC1jWnEJgALD7neMk1tOSzpmoTH0WEncak77BPO0O/OzAd0k25hK6J/7in2nyKd+Iq4FYjKwyyyXPU1pRja7nDXiooHbVw9VmrPMgtJblMTfxssD9rCqdq4FeWXqtU8jmj0L+lGEQWXLYkEjt15rlTca75JnkseMn8pRid+nxXN+r1u5fc8Gt7RvS2sF5PgkFrtwUfTdwWeL1ee4zuXY0tpt1v4eqv8ATp6g96x/SPyVAouH5lrjNb+xN/geaDP1H5zQk/TO9Spxer/Ybl2LF7zoqGpUvYcEy8+XsrNdFyvLfhGLENq1LS35mrMq1N0JwdxRE7u9S12Q/JBquNwj6ruCMF/NBUwa3MHVHwlB796bvVT2LSYcmV+o/goxP3jsTexVEc0vwS/J6J3TTRTDczhaOYzTdn6dYGRf5C8w0hDqgyXo4rVO3EM7/wDnTBUxXj3lbB08wi263eRHqvJYx4qzKivFaoXqGehp7e0mVP8AjG+64TaieztWl6qfU0tVs6tHbWAmciCFUdJUwG5zInsBXKdEFLwhSXq5rkT3Wdeh0gzHM5Snjb2F2ftmZXnzEqoeLxms8XqD3meyo7a0g3GR/ZK6ZIcyxGY8ivN0zxTjVMRK7x9TJqmjrHVrIl9U0nh4uRkOSx7dt31Xl7hBIAI8FevWJdMZJNTrZtUlPFMxrau9lcLRcX3wh+0wch6qKeIC2W63gkv2kl3WaC3KcPWHA8OPFcGrZ5WM/wAdpCu3aD+lRTpjcO5NLFze3sY+ruUG0ncmCuYVCDuS3TKlJjc0MNY8Fb6qQWKQ2VdqJbG/WQqABSpSFsdiym0qj8uxRTBJ7N++6bWzWeTNdBc96gPIIgqWiSe/mpqb9DbzVIVY+6t9Xu81YDO3PVQ1unBTBcoPqIc8dyhpEnsQWyUwLKit5wrB0m/8qn0xprB8Vdw+fOSroZKNdkpbTzvuVDS45X705oggcEfgi8lPpz6cFZtOEM04+dlSo7ut+6ZeB5GxfsVg7JZxVt5qDVtPciizW5DnOsPgSX1iPm5Vq1p5FZ6jrfPkrpGN8zLl2LOrEngrUq1uK5lWvFhmOMKzasGx9p4eK7e3gzG7O9TrXhaQ5cnYwMy6TwyXQaNVzeD1xxzLtYmtpSqt4JreXjKxdmkhbtnACyVKto+blo2irxWQiY3LJx1JdEGPNVFQwfBQwa7vPNSBI80pHGyrnkcd/ckurxPBNDtEqpQnLmtquplt9Cja82KYKkH54Kr6V8kYIuc1p0zGUH1OxSqEcEK0iWzeXZ8oKXVdu3+cKSw4ez2Psq9lp9B+64pI7WBq66fArNcXGO3lbM96Sy+ERmL6/p/dOfIYQ3SJPgFaREy31LmDr3lLD7zPalsYZhGDCTOUH3V2ojbGtcctc54BWa6RzQBLQco9f4VaTpFrA+hWTRaLR3KQ6B8+bksvk8rJJfpOfqqo2GzRWOe7585qHvulYpsezlKpiufDy9FVEy2XfW10CU6vlwHolOcQDw89PVZqtYSBwP7+S7RgjDkzaKsNgRcpFWtMnsA7lnr1jIDR4KjaoEmYA43kzJ7gtqHUqtmp1XO83hUqP6t3Adt5OiRRqg4WmJI7APkp1KlisYEfbrff+6NUdoaXVmRtNwMgB0mwI878Zst2y7E43cMosMu5bqdNpNpJ335yuhQpZzBPzJc56rPRFXhCNl2C3pGvatbqQtnyRUquG6O0zygXVXPvIHZfxXBybNPbHkXaBaDPaio+24qlSprGQt8Kx1K070SZnUltRatWEjuSsfzsS3kGD8tKrimRr7raieOU7ZZhvfK/smPdbl7LOx9o3zB5mOaY50QTxHdA91WsmVLBdjrD5xU0nzMpDalo4HvVdmcSXNNt3r84KuOGNxtcQbDOP3WZ78+2O9TQfYzmI9VJu2eZ7cgspUVuyn1EKrqMaBC3glM2Crocv5S8Nz394uqmp1Qe353OUNf3gm/Z/C5qNGm+4+i4A5cB4wVRz5OdpB4ZhLD5g/pz8Fn2d8DwK0odSORtFQA9vr/JSWva4kGco8EjHaNQB7qNBBv/ACtKBlyNNSp1TGUfz5pf1c9w9Y/dIx59h81V56ru32haUCOVj21DlwPikVHy4cfcBD62Ei26/En9ksOyJiwPfl5rSj1FjnVesePpZSyqSeB9v5WA1euW5+m/1Tdk2idNSFpwwWh1d1iJ0PjlzWKo9pdlwJzPY3dcXWuo9sCMOcSTfdYevBZ30gGCGSczczO8wcuCRZ2jp9RX1etrh36A8dM0ynh3B08JbOV9PFVo7GcQcDhiImDbhGVt617PsQk4bTnGXLhqrJo6JKIUtnaYcWC+oJmcxr5rp0dgM2yV9l2CMzK6dNkDThr3wvNOfY7x03LMimz7IG6X5K5BaNOSpUe60ERr6JNSrJAOfauTdnSUopUi0nU9oI8koGYI5zmrudAvmk1yYMEclFbZxYurtG4nuUFmYjL1SW4hGu8Hdr2alX+tfPWORC6V2PNKV8yrG27477JdQ2BG8T5eiYXwESJteY75DvdbOJne3q2N7/8A185KNocS0Rp6pj6eZ005i3iq5EnctpmArUoBGoHjl5eS0U8gRnYfD8ySokt7BO/X2VmHCCBYNBAHgPABYeUdEXqRMQRNlLARw1I5pR/Kd9/dMNfI8Pb2UoWUYZAQq4DpkhawT8FNmuOybdpGXNVDyHjdMTpe3qUrZ3YMe4QB2+mhSn18AGpJBytkB3x4wum22xyNdN33dpicob/AVItI19v2S6T7XHwmAlbXV6ro7Aqo5M2M9Pa58VQOm+jW+ZHoqMePzfbhA5xJ5pFGviaMogyOIIFt+oW1EjNlJ9juJgb4HulVKxwzFzfskghVFTCHF35Zi8CQ0TPDESI9lV1YBwm4vI5ANI5nzRIbWG1f9NhycGtcTuAMCeMHLenvqwCBpfxmO6e9ZdqdimLiDzNs+wTHeq0SBmTcnd3dvBKwdtjdMyVA5ga8jrPLr6ATiPbe3Ip+xVjIO8zwiAJ4rB0y6pUqNJxFrC0RnZ7dByzW7YthcyHPcIJG/ItkW0OVuIXT7cneWmkdD64e4gYZGTYhoAO/jddCmBMwARwNt2G9lloUhhxDDJJkD77bxGW6F0Nj2YxM55T4W7F5tSkjVuTwJGzFxkyTvW+js4kWy46xGSZQpADh83q5dA1G6N3GFwcmzrCFZD6ZjMdu625Le8gcPm5LDCTOLWIvpuRj6xkQCLazkVmjMpiw2QMORGpz7Vd8nIXHE+iuYmG2iJOh4DzVKzyW2EEd90M15FsqE/c0jjwGsIc02AiczeEt1Rwbex3zNkygSLxIGZPv3LTwZSsR9M2yBMdnIcUio6wm17rRWfcH+I3eKVU04m/gukTzarV0iHGSBvkcclmo1TiPYCPFWe4ATkQfMEeiA0l4dObQOyCT5PC6JUjjzNGKZzyn9vNU+pLeY8R7K5qCQN48v2KVQJhxj7XNI42g9xWTRNWqQTOoHl+6nGIuIlrfMzPgp2mlLtM5P9oF/Gyzuq4gI3nuuFpJNINtMc50Gx+0nudv7inUQC0cPnos7AQXa/bbjmq7K6W27uN5UawC+IlClrG3kmZPmY8FKWKOfWJLiNziT2C/sl1HEgnOSY7xGaftDr4RaTiJ3gAGPLuWKhVPWnQnvjEQu8SVg1h1rH8p9ACsNJxFIT+q/ZB9Y70wOuD+XAcQ1m2EeLu5UDCaIAuTHE5ac4WlgJFhWnFOUyI7MJnjor9HUAGNkxfvE4iL5faseztwsAPWJJLiIIjQDf1rcSNy17PWBLQQRAJjdci535qyWMFkqDabuDSR1hidvABzO4Ri7ZCzjbqbOuRJjFn1RaGgDUm0TxKipjcCGAl9TkGsu4SdB+25IeCxkOLmi0YCAZaIMugnfE9+alKqPRDTZs2avjDsTjilroEQN47bHuKZtdJxcHsB8A0HQDQE++9HRhY4ADCDiILS9rnzlcg3vnig5q+x0vpll3AtzE6kkkHeLg8li84Oslt5mvZGggPyccw4Bwi1shhEjRbaVEOkRE6TrnCxsrNLgGwDu4ZWK6Gz0IvNxrnM277rhPBz3ubHbPs/WPV7N/NaxTG8F0jVKdVc2Rh3gcdyirTdpEwM9LTyXnds9CW1DKp60YxnlHeoYBoTz9Eo074jFov3+CC8W6sme3X+E+COTsllQh3C5n5kpLg6SCJAzzgaxG5JFUEHqnPsPOdPZNZTYbSJI0OY5FV4MRtvBABE3uYjjy0VhYExNr8fm9Q0CZECNSSbcB3rD9IgODSTJ4zyM2zi2SqVlb60RWJgm1zbsyViOrkAYtciSORHguTtNQgjqkPvhAkggTxubnOJjRPp1y6GzDrWIiJyFrSu+zBztq8Gyo85HSbWsYnP5okMcSARvv3EHxhUNXEJuCL35gyp2G9V7Do4nlp6LVUjySyyvSNQAEC5AxEf2kA+BWim+G4raDvIb6BI2hgcbZ4XDiZAcfnBaKjBdvGRyMjyCOqSLQbU2AY1aeREDyUUMj8g7lNM4gSLfwDZZ9gdJeP65H+1Svp+CdTazXWQCOYAI7wEvZ6QBJdrlyMqaZk9sjlIIVaZtfST/uAHgsh9Acw83AO33t7pREOIGV8tDp4Smmr1v7fSPZQ5vWuJxDxuPGfArSKXfRJMgbu+L+KFmex0mMR7FKU+5b8FXiXMaftdhxDfLnDyAWDpB5L639BqBuQAAJAAjgpQu0DX2P8AH+GVzz9Vo0hvi662PEbOYtb0hCFqXQLkv3oZWsAJEWDGxwgCFfZahxxNp7dChCvQkuZi6eqnE5snDOWmhWHaaQDmtiznwRnYtEoQtR5I9ml/E9b0XsrInCJwFMqXz3BCF5W8nmmO2FgGQGTvACPNbtmMtaTqexShcdQ7aHIx7LVOLM/cRnpJXQwDCTrBHihCk+Z0jyZSvUM56eg9ys9IYWCLTM8c1KFOhnuFOmHEgiwgjtwtN9996W90AgZNy4WlCFpHSPJkPqnBM3SWVCCL/mPlKELSSOWo3Uf3qLFd2HPOZy0MDkkdHUwCGx1cRMZwbm27JCF0f8WE8jNnMkz/AFDkHWUbNbaKkb2/+kqUJ0fweaf8mMaMj8+wqR/1Z4jxDZQhTv8ABzsfSH2jST6LOBDxxHqUIUX7/wBHT98BPXYN9T1KgHxwz/5BCFoj5BtY/wCI7sf6K20H/iUx/STzuhCdF8Gu/wAkteQLFCELLR0jyR//2Q==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200400"/>
            <a:ext cx="4667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12800"/>
            <a:ext cx="547544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550" y="1068497"/>
            <a:ext cx="347563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Nhà có Tủ-Sách hay</a:t>
            </a:r>
          </a:p>
          <a:p>
            <a:r>
              <a:rPr lang="en-US" sz="2400"/>
              <a:t>quan trọng hơn là Tủ-Lạnh</a:t>
            </a:r>
          </a:p>
          <a:p>
            <a:endParaRPr lang="en-US" sz="2800"/>
          </a:p>
          <a:p>
            <a:r>
              <a:rPr lang="en-US" sz="2800" b="1"/>
              <a:t>Tủ sách &gt; Tủ lạnh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9800" y="5410200"/>
            <a:ext cx="4075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/>
              <a:t>với tay là có sách đọc ngay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614999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E106-8C45-49B1-846E-18F8995B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60" y="10017"/>
            <a:ext cx="7886700" cy="1262292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</a:rPr>
              <a:t>Võ thuật, rèn luyện, </a:t>
            </a:r>
            <a:br>
              <a:rPr lang="en-US" sz="3600" b="1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</a:rPr>
              <a:t>Thiện nguyện, thiền 10 ngày...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9B12F-FECA-4282-A03D-E680F38AD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0" t="8242" r="27531"/>
          <a:stretch/>
        </p:blipFill>
        <p:spPr>
          <a:xfrm>
            <a:off x="90164" y="1260626"/>
            <a:ext cx="2494625" cy="3504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760189-944C-40B7-8E17-68B51497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42" y="3279086"/>
            <a:ext cx="5667837" cy="3330944"/>
          </a:xfrm>
          <a:prstGeom prst="rect">
            <a:avLst/>
          </a:prstGeom>
        </p:spPr>
      </p:pic>
      <p:pic>
        <p:nvPicPr>
          <p:cNvPr id="5122" name="Picture 2" descr="Image result for tá»« thiá»n vÃ¹ng cao">
            <a:extLst>
              <a:ext uri="{FF2B5EF4-FFF2-40B4-BE49-F238E27FC236}">
                <a16:creationId xmlns:a16="http://schemas.microsoft.com/office/drawing/2014/main" id="{427D4EB2-987D-4512-B003-8F264FB2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2"/>
          <a:stretch/>
        </p:blipFill>
        <p:spPr bwMode="auto">
          <a:xfrm>
            <a:off x="2694928" y="1272308"/>
            <a:ext cx="3753390" cy="23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06949-9AC5-4110-9987-C48A67C81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780" y="1272308"/>
            <a:ext cx="3109463" cy="4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43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52801"/>
            <a:ext cx="8610600" cy="17525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latin typeface="Cambria" panose="02040503050406030204" pitchFamily="18" charset="0"/>
              </a:rPr>
              <a:t>Phương pháp </a:t>
            </a:r>
            <a:r>
              <a:rPr lang="en-US" sz="6000" b="1">
                <a:latin typeface="Cambria" panose="02040503050406030204" pitchFamily="18" charset="0"/>
              </a:rPr>
              <a:t>Học + Làm</a:t>
            </a:r>
            <a:br>
              <a:rPr lang="en-US" sz="6000" b="1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>
                <a:solidFill>
                  <a:srgbClr val="009900"/>
                </a:solidFill>
                <a:latin typeface="Cambria" panose="02040503050406030204" pitchFamily="18" charset="0"/>
              </a:rPr>
              <a:t>Quan sát + Phân tích + Đúc kết</a:t>
            </a:r>
            <a:endParaRPr lang="en-US" sz="6000" b="1">
              <a:solidFill>
                <a:srgbClr val="0099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14809599"/>
              </p:ext>
            </p:extLst>
          </p:nvPr>
        </p:nvGraphicFramePr>
        <p:xfrm>
          <a:off x="-76200" y="1066802"/>
          <a:ext cx="8991600" cy="281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33AACFED-71F9-4907-A448-E50C293BCC2C}"/>
              </a:ext>
            </a:extLst>
          </p:cNvPr>
          <p:cNvSpPr txBox="1">
            <a:spLocks/>
          </p:cNvSpPr>
          <p:nvPr/>
        </p:nvSpPr>
        <p:spPr>
          <a:xfrm>
            <a:off x="1371600" y="76198"/>
            <a:ext cx="6515100" cy="1219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</a:rPr>
              <a:t>ợn sự việc, tình huống...</a:t>
            </a:r>
          </a:p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Để luyện T</a:t>
            </a:r>
            <a:r>
              <a:rPr lang="vi-VN" sz="4000" b="1">
                <a:solidFill>
                  <a:srgbClr val="FF0000"/>
                </a:solidFill>
                <a:latin typeface="Cambria" panose="02040503050406030204" pitchFamily="18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 Duy (Não)</a:t>
            </a:r>
          </a:p>
        </p:txBody>
      </p:sp>
    </p:spTree>
    <p:extLst>
      <p:ext uri="{BB962C8B-B14F-4D97-AF65-F5344CB8AC3E}">
        <p14:creationId xmlns:p14="http://schemas.microsoft.com/office/powerpoint/2010/main" val="73747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5276" y="76200"/>
            <a:ext cx="6737858" cy="67056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95600" y="914400"/>
            <a:ext cx="6103448" cy="57818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14800" y="2112580"/>
            <a:ext cx="3491626" cy="33985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6945" y="3111345"/>
            <a:ext cx="1426063" cy="1346479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76226" y="3320585"/>
            <a:ext cx="123170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>
                <a:solidFill>
                  <a:srgbClr val="7030A0"/>
                </a:solidFill>
              </a:rPr>
              <a:t>Đạo đức</a:t>
            </a:r>
          </a:p>
          <a:p>
            <a:pPr algn="ctr"/>
            <a:r>
              <a:rPr lang="en-US" sz="1900" b="1">
                <a:solidFill>
                  <a:srgbClr val="7030A0"/>
                </a:solidFill>
              </a:rPr>
              <a:t>Nghị lực</a:t>
            </a:r>
          </a:p>
          <a:p>
            <a:pPr algn="ctr"/>
            <a:r>
              <a:rPr lang="en-US" sz="1900" b="1">
                <a:solidFill>
                  <a:srgbClr val="7030A0"/>
                </a:solidFill>
              </a:rPr>
              <a:t>Trí tuệ</a:t>
            </a:r>
            <a:endParaRPr lang="en-US" sz="19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81" y="2293203"/>
            <a:ext cx="169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Xu hướng </a:t>
            </a:r>
          </a:p>
          <a:p>
            <a:r>
              <a:rPr lang="en-US" sz="2400" b="1"/>
              <a:t>tính cách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572000"/>
            <a:ext cx="240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DISC, MBTI, Vân tay,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Nhân tướng,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12 cung… 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1195626"/>
            <a:ext cx="373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Các loại Kỹ năng</a:t>
            </a:r>
            <a:endParaRPr lang="en-US" sz="2400" b="1"/>
          </a:p>
          <a:p>
            <a:pPr algn="ctr"/>
            <a:r>
              <a:rPr lang="en-US" sz="2200"/>
              <a:t>Chuyên môn, giao tiếp, sales…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9283" y="3276600"/>
            <a:ext cx="3595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4095" y="2721114"/>
            <a:ext cx="37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6929" y="1897832"/>
            <a:ext cx="348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65903" y="2187776"/>
            <a:ext cx="2509277" cy="123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</a:t>
            </a:r>
            <a:r>
              <a:rPr lang="en-US" sz="20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</a:t>
            </a:r>
            <a:r>
              <a:rPr lang="en-US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endParaRPr lang="en-US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nghề</a:t>
            </a:r>
            <a:r>
              <a:rPr lang="en-US" sz="20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i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Hầu hết SV thiếu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i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 dễ thất nghiệp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4597" y="4793170"/>
            <a:ext cx="2384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 </a:t>
            </a:r>
            <a:r>
              <a:rPr lang="en-US" sz="24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4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4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cốt </a:t>
            </a:r>
            <a:r>
              <a:rPr lang="en-US" sz="2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lõi</a:t>
            </a:r>
            <a:endParaRPr lang="en-US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gốc rễ, chánh Pháp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242" y="3603086"/>
            <a:ext cx="228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 </a:t>
            </a:r>
            <a:r>
              <a:rPr lang="en-US" sz="20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i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1600" i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khiếu, bản năng, gen trội, nghiệp lực…)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0" y="38820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Thông tin, </a:t>
            </a:r>
            <a:r>
              <a:rPr lang="en-US" sz="2800" b="1"/>
              <a:t>Kiến thức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 rot="20883233">
            <a:off x="2069250" y="4008017"/>
            <a:ext cx="2361595" cy="276566"/>
          </a:xfrm>
          <a:prstGeom prst="lef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20187429">
            <a:off x="2471134" y="4654639"/>
            <a:ext cx="2925730" cy="249521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1979908" y="2749443"/>
            <a:ext cx="1212933" cy="274523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32567" y="990600"/>
            <a:ext cx="34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</a:rPr>
              <a:t>4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/>
        </p:nvSpPr>
        <p:spPr>
          <a:xfrm>
            <a:off x="728038" y="684444"/>
            <a:ext cx="1805677" cy="1334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thuộc</a:t>
            </a:r>
            <a:r>
              <a:rPr lang="en-US" sz="20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vẹt, điểm cao</a:t>
            </a:r>
          </a:p>
          <a:p>
            <a:pPr marL="0" indent="0">
              <a:buNone/>
            </a:pPr>
            <a:r>
              <a:rPr lang="en-US" sz="2000" i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 lắm chữ, tiến sĩ giấy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2569320" y="1271888"/>
            <a:ext cx="682844" cy="274523"/>
          </a:xfrm>
          <a:prstGeom prst="leftArrow">
            <a:avLst/>
          </a:prstGeom>
          <a:solidFill>
            <a:srgbClr val="FF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93103" y="3955220"/>
            <a:ext cx="1122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8 loại 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Năng khiếu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/>
        </p:nvSpPr>
        <p:spPr>
          <a:xfrm>
            <a:off x="1564307" y="87785"/>
            <a:ext cx="3371479" cy="376313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 vòng tròn Đào tạo</a:t>
            </a:r>
          </a:p>
        </p:txBody>
      </p:sp>
      <p:sp>
        <p:nvSpPr>
          <p:cNvPr id="26" name="TextBox 25"/>
          <p:cNvSpPr txBox="1"/>
          <p:nvPr/>
        </p:nvSpPr>
        <p:spPr>
          <a:xfrm rot="1671567">
            <a:off x="3438402" y="1989598"/>
            <a:ext cx="57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70C0"/>
                </a:solidFill>
                <a:latin typeface="Windsor"/>
                <a:ea typeface="Windsor"/>
                <a:cs typeface="Windsor"/>
              </a:rPr>
              <a:t>$</a:t>
            </a:r>
            <a:endParaRPr lang="en-US" sz="3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687965" y="1565715"/>
            <a:ext cx="411729" cy="4916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08834" y="2482986"/>
            <a:ext cx="411729" cy="4916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60752" y="3146783"/>
            <a:ext cx="411729" cy="4916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527194">
            <a:off x="3932885" y="2941358"/>
            <a:ext cx="1046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</a:t>
            </a:r>
            <a:r>
              <a:rPr lang="en-US" sz="3600" b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</a:t>
            </a:r>
            <a:endParaRPr lang="en-US" sz="3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71567">
            <a:off x="5054855" y="3579296"/>
            <a:ext cx="37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Windsor"/>
                <a:ea typeface="Windsor"/>
                <a:cs typeface="Windsor"/>
                <a:sym typeface="Wingdings 2"/>
              </a:rPr>
              <a:t></a:t>
            </a:r>
            <a:endParaRPr lang="en-US" sz="4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63091" y="3102114"/>
            <a:ext cx="1133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Nghiệp+</a:t>
            </a:r>
          </a:p>
          <a:p>
            <a:r>
              <a:rPr lang="en-US" sz="2000" b="1"/>
              <a:t>Nguyện</a:t>
            </a:r>
            <a:endParaRPr lang="en-US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2820888" y="1447800"/>
            <a:ext cx="531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</a:t>
            </a:r>
            <a:endParaRPr lang="en-US" sz="40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76ADC9-CBBC-42BD-97D2-DA0E1A56960E}"/>
              </a:ext>
            </a:extLst>
          </p:cNvPr>
          <p:cNvSpPr/>
          <p:nvPr/>
        </p:nvSpPr>
        <p:spPr>
          <a:xfrm>
            <a:off x="7509853" y="2524222"/>
            <a:ext cx="130397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 năng </a:t>
            </a:r>
          </a:p>
          <a:p>
            <a:pPr algn="ctr"/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học </a:t>
            </a:r>
            <a:b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(cốt lõi)</a:t>
            </a:r>
          </a:p>
          <a:p>
            <a:pPr algn="ctr"/>
            <a:endParaRPr lang="en-US" altLang="en-US" sz="16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600" b="1" i="1">
                <a:latin typeface="Arial" panose="020B0604020202020204" pitchFamily="34" charset="0"/>
                <a:cs typeface="Arial" panose="020B0604020202020204" pitchFamily="34" charset="0"/>
              </a:rPr>
              <a:t>Học vẹt, đua thành tích </a:t>
            </a: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</a:p>
          <a:p>
            <a:pPr algn="ctr"/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giết chết </a:t>
            </a:r>
            <a:b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kỹ năng </a:t>
            </a:r>
            <a:b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cốt lõi này</a:t>
            </a:r>
          </a:p>
        </p:txBody>
      </p:sp>
    </p:spTree>
    <p:extLst>
      <p:ext uri="{BB962C8B-B14F-4D97-AF65-F5344CB8AC3E}">
        <p14:creationId xmlns:p14="http://schemas.microsoft.com/office/powerpoint/2010/main" val="167609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77A1-EB47-4739-842B-361CA013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17"/>
            <a:ext cx="8229600" cy="771617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Nuôi Dạy RÈN theo giai đoạn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13F44-FD16-4B98-B6B0-194AA82F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791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b="1">
                <a:latin typeface="Cambria" panose="02040503050406030204" pitchFamily="18" charset="0"/>
              </a:rPr>
              <a:t>Cha mẹ hiểu đúng </a:t>
            </a:r>
            <a:r>
              <a:rPr lang="en-US">
                <a:latin typeface="Cambria" panose="02040503050406030204" pitchFamily="18" charset="0"/>
              </a:rPr>
              <a:t>về Nuôi =&gt; Dạy =&gt; Rèn</a:t>
            </a:r>
          </a:p>
          <a:p>
            <a:pPr marL="514350" indent="-51435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b="1">
                <a:latin typeface="Cambria" panose="02040503050406030204" pitchFamily="18" charset="0"/>
              </a:rPr>
              <a:t>Tóm tắt 3 báu vật + 3 gốc rễ</a:t>
            </a:r>
          </a:p>
          <a:p>
            <a:pPr marL="514350" indent="-51435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b="1">
                <a:latin typeface="Cambria" panose="02040503050406030204" pitchFamily="18" charset="0"/>
              </a:rPr>
              <a:t>Thống nhất cách Dạy+Rèn </a:t>
            </a:r>
            <a:r>
              <a:rPr lang="en-US">
                <a:latin typeface="Cambria" panose="02040503050406030204" pitchFamily="18" charset="0"/>
              </a:rPr>
              <a:t>với những </a:t>
            </a:r>
            <a:r>
              <a:rPr lang="en-US" b="1">
                <a:latin typeface="Cambria" panose="02040503050406030204" pitchFamily="18" charset="0"/>
              </a:rPr>
              <a:t>ng</a:t>
            </a:r>
            <a:r>
              <a:rPr lang="vi-VN" b="1">
                <a:latin typeface="Cambria" panose="02040503050406030204" pitchFamily="18" charset="0"/>
              </a:rPr>
              <a:t>ư</a:t>
            </a:r>
            <a:r>
              <a:rPr lang="en-US" b="1">
                <a:latin typeface="Cambria" panose="02040503050406030204" pitchFamily="18" charset="0"/>
              </a:rPr>
              <a:t>ời ảnh hưởng</a:t>
            </a:r>
            <a:r>
              <a:rPr lang="en-US">
                <a:latin typeface="Cambria" panose="02040503050406030204" pitchFamily="18" charset="0"/>
              </a:rPr>
              <a:t> lên trẻ (Thầy cô, Ông bà, Osin...)</a:t>
            </a:r>
          </a:p>
          <a:p>
            <a:pPr marL="514350" indent="-51435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b="1">
                <a:latin typeface="Cambria" panose="02040503050406030204" pitchFamily="18" charset="0"/>
              </a:rPr>
              <a:t>Tạo dựng môi trường của Dạy + Rèn</a:t>
            </a:r>
            <a:br>
              <a:rPr lang="en-US">
                <a:latin typeface="Cambria" panose="02040503050406030204" pitchFamily="18" charset="0"/>
              </a:rPr>
            </a:br>
            <a:r>
              <a:rPr lang="en-US">
                <a:latin typeface="Cambria" panose="02040503050406030204" pitchFamily="18" charset="0"/>
              </a:rPr>
              <a:t>Tủ sách gia đình + đầu gi</a:t>
            </a:r>
            <a:r>
              <a:rPr lang="vi-VN">
                <a:latin typeface="Cambria" panose="02040503050406030204" pitchFamily="18" charset="0"/>
              </a:rPr>
              <a:t>ư</a:t>
            </a:r>
            <a:r>
              <a:rPr lang="en-US">
                <a:latin typeface="Cambria" panose="02040503050406030204" pitchFamily="18" charset="0"/>
              </a:rPr>
              <a:t>ờng</a:t>
            </a:r>
            <a:br>
              <a:rPr lang="en-US">
                <a:latin typeface="Cambria" panose="02040503050406030204" pitchFamily="18" charset="0"/>
              </a:rPr>
            </a:br>
            <a:r>
              <a:rPr lang="en-US">
                <a:latin typeface="Cambria" panose="02040503050406030204" pitchFamily="18" charset="0"/>
              </a:rPr>
              <a:t>Đi ch</a:t>
            </a:r>
            <a:r>
              <a:rPr lang="vi-VN">
                <a:latin typeface="Cambria" panose="02040503050406030204" pitchFamily="18" charset="0"/>
              </a:rPr>
              <a:t>ơ</a:t>
            </a:r>
            <a:r>
              <a:rPr lang="en-US">
                <a:latin typeface="Cambria" panose="02040503050406030204" pitchFamily="18" charset="0"/>
              </a:rPr>
              <a:t>i cuối tuần 3h, đi dã ngoại 3 ngày...</a:t>
            </a:r>
            <a:br>
              <a:rPr lang="en-US">
                <a:latin typeface="Cambria" panose="02040503050406030204" pitchFamily="18" charset="0"/>
              </a:rPr>
            </a:br>
            <a:r>
              <a:rPr lang="en-US">
                <a:latin typeface="Cambria" panose="02040503050406030204" pitchFamily="18" charset="0"/>
              </a:rPr>
              <a:t>Nhóm bạn tốt... (Chọn tr</a:t>
            </a:r>
            <a:r>
              <a:rPr lang="vi-VN">
                <a:latin typeface="Cambria" panose="02040503050406030204" pitchFamily="18" charset="0"/>
              </a:rPr>
              <a:t>ư</a:t>
            </a:r>
            <a:r>
              <a:rPr lang="en-US">
                <a:latin typeface="Cambria" panose="02040503050406030204" pitchFamily="18" charset="0"/>
              </a:rPr>
              <a:t>ờng có Tam bảo)</a:t>
            </a:r>
          </a:p>
          <a:p>
            <a:pPr marL="514350" indent="-514350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</a:rPr>
              <a:t>Tóm tắt 3 báu vật + 3 gốc rễ để tr</a:t>
            </a:r>
            <a:r>
              <a:rPr lang="vi-VN" b="1">
                <a:solidFill>
                  <a:srgbClr val="FF0000"/>
                </a:solidFill>
                <a:latin typeface="Cambria" panose="02040503050406030204" pitchFamily="18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</a:rPr>
              <a:t>ởng thành</a:t>
            </a:r>
            <a:br>
              <a:rPr lang="en-US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>
                <a:solidFill>
                  <a:srgbClr val="FF0000"/>
                </a:solidFill>
                <a:latin typeface="Cambria" panose="02040503050406030204" pitchFamily="18" charset="0"/>
              </a:rPr>
              <a:t>=&gt; Càng tr</a:t>
            </a:r>
            <a:r>
              <a:rPr lang="vi-VN">
                <a:solidFill>
                  <a:srgbClr val="FF0000"/>
                </a:solidFill>
                <a:latin typeface="Cambria" panose="02040503050406030204" pitchFamily="18" charset="0"/>
              </a:rPr>
              <a:t>ư</a:t>
            </a:r>
            <a:r>
              <a:rPr lang="en-US">
                <a:solidFill>
                  <a:srgbClr val="FF0000"/>
                </a:solidFill>
                <a:latin typeface="Cambria" panose="02040503050406030204" pitchFamily="18" charset="0"/>
              </a:rPr>
              <a:t>ởng thành, càng tự học, tự lập, </a:t>
            </a:r>
            <a:br>
              <a:rPr lang="en-US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>
                <a:solidFill>
                  <a:srgbClr val="FF0000"/>
                </a:solidFill>
                <a:latin typeface="Cambria" panose="02040503050406030204" pitchFamily="18" charset="0"/>
              </a:rPr>
              <a:t>càng ít phải chăm sóc và theo dõi trẻ....</a:t>
            </a:r>
          </a:p>
        </p:txBody>
      </p:sp>
    </p:spTree>
    <p:extLst>
      <p:ext uri="{BB962C8B-B14F-4D97-AF65-F5344CB8AC3E}">
        <p14:creationId xmlns:p14="http://schemas.microsoft.com/office/powerpoint/2010/main" val="357163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E41D97A-D0CB-4561-9D27-379A6B769266}"/>
              </a:ext>
            </a:extLst>
          </p:cNvPr>
          <p:cNvSpPr/>
          <p:nvPr/>
        </p:nvSpPr>
        <p:spPr>
          <a:xfrm>
            <a:off x="76200" y="4252656"/>
            <a:ext cx="8991600" cy="2376744"/>
          </a:xfrm>
          <a:prstGeom prst="rect">
            <a:avLst/>
          </a:prstGeom>
          <a:solidFill>
            <a:schemeClr val="accent6">
              <a:lumMod val="20000"/>
              <a:lumOff val="80000"/>
              <a:alpha val="4588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AD77546-29DF-4C50-B384-02D53AD90AAA}"/>
              </a:ext>
            </a:extLst>
          </p:cNvPr>
          <p:cNvSpPr/>
          <p:nvPr/>
        </p:nvSpPr>
        <p:spPr>
          <a:xfrm rot="12151781">
            <a:off x="2240450" y="2225152"/>
            <a:ext cx="2249167" cy="451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69C4B16-4BFC-4FA1-B44A-EE269748511B}"/>
              </a:ext>
            </a:extLst>
          </p:cNvPr>
          <p:cNvSpPr/>
          <p:nvPr/>
        </p:nvSpPr>
        <p:spPr>
          <a:xfrm rot="19173345">
            <a:off x="685842" y="3323630"/>
            <a:ext cx="6327995" cy="451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E3D60-B076-4399-949A-D0A396577B54}"/>
              </a:ext>
            </a:extLst>
          </p:cNvPr>
          <p:cNvSpPr/>
          <p:nvPr/>
        </p:nvSpPr>
        <p:spPr>
          <a:xfrm>
            <a:off x="1981200" y="5248870"/>
            <a:ext cx="6891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1-Kỹ năng Tự học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(nền tảng cốt lõi)</a:t>
            </a:r>
          </a:p>
          <a:p>
            <a:r>
              <a:rPr lang="en-US" altLang="en-US" sz="2200" b="1" i="1">
                <a:latin typeface="Arial" panose="020B0604020202020204" pitchFamily="34" charset="0"/>
                <a:cs typeface="Arial" panose="020B0604020202020204" pitchFamily="34" charset="0"/>
              </a:rPr>
              <a:t>Học vẹt + bệnh thành tích </a:t>
            </a:r>
            <a:r>
              <a:rPr lang="en-US" altLang="en-US" sz="2200" i="1">
                <a:latin typeface="Arial" panose="020B0604020202020204" pitchFamily="34" charset="0"/>
                <a:cs typeface="Arial" panose="020B0604020202020204" pitchFamily="34" charset="0"/>
              </a:rPr>
              <a:t>sẽ hủy hoại kỹ năng này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8704C-EDA7-4F73-B023-C9B1DA75845E}"/>
              </a:ext>
            </a:extLst>
          </p:cNvPr>
          <p:cNvSpPr/>
          <p:nvPr/>
        </p:nvSpPr>
        <p:spPr>
          <a:xfrm>
            <a:off x="2785979" y="4600661"/>
            <a:ext cx="5280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học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các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 năng DN cần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591C8-E1CF-4D48-A2C7-6A05BA531FCA}"/>
              </a:ext>
            </a:extLst>
          </p:cNvPr>
          <p:cNvSpPr/>
          <p:nvPr/>
        </p:nvSpPr>
        <p:spPr>
          <a:xfrm>
            <a:off x="3961759" y="3464829"/>
            <a:ext cx="4214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3-Làm đ</a:t>
            </a:r>
            <a:r>
              <a:rPr lang="vi-VN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ợc việc, chủ động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0415E-C0C6-4A14-853B-D29A47BDC000}"/>
              </a:ext>
            </a:extLst>
          </p:cNvPr>
          <p:cNvSpPr/>
          <p:nvPr/>
        </p:nvSpPr>
        <p:spPr>
          <a:xfrm>
            <a:off x="4695829" y="2835217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4-Lên l</a:t>
            </a:r>
            <a:r>
              <a:rPr lang="vi-VN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ơng th</a:t>
            </a:r>
            <a:r>
              <a:rPr lang="vi-VN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ởng...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0B3D04-A415-43D7-849F-A6B4754D28E6}"/>
              </a:ext>
            </a:extLst>
          </p:cNvPr>
          <p:cNvSpPr/>
          <p:nvPr/>
        </p:nvSpPr>
        <p:spPr>
          <a:xfrm>
            <a:off x="5552425" y="2124984"/>
            <a:ext cx="3481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5-Lên chức,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thêm việc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0A3E52-C9F0-46F5-B1B4-1D771F76CEAE}"/>
              </a:ext>
            </a:extLst>
          </p:cNvPr>
          <p:cNvSpPr/>
          <p:nvPr/>
        </p:nvSpPr>
        <p:spPr>
          <a:xfrm>
            <a:off x="6535315" y="1125691"/>
            <a:ext cx="1824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6-Lãnh đạo</a:t>
            </a:r>
          </a:p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quản lý...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4792B3-2B33-41BA-9116-F50EC3BFF452}"/>
              </a:ext>
            </a:extLst>
          </p:cNvPr>
          <p:cNvSpPr/>
          <p:nvPr/>
        </p:nvSpPr>
        <p:spPr>
          <a:xfrm>
            <a:off x="1106136" y="5123678"/>
            <a:ext cx="883820" cy="900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DB8F36-41F1-4BBF-A936-26CC1C538CE1}"/>
              </a:ext>
            </a:extLst>
          </p:cNvPr>
          <p:cNvSpPr/>
          <p:nvPr/>
        </p:nvSpPr>
        <p:spPr>
          <a:xfrm>
            <a:off x="2023675" y="4441815"/>
            <a:ext cx="717108" cy="73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3BBAE5-0AF5-48DC-B8AB-38208007F8EF}"/>
              </a:ext>
            </a:extLst>
          </p:cNvPr>
          <p:cNvSpPr/>
          <p:nvPr/>
        </p:nvSpPr>
        <p:spPr>
          <a:xfrm>
            <a:off x="3518810" y="3441330"/>
            <a:ext cx="401029" cy="4083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EBF928-10C0-4C35-BD3E-1B14B33EB67B}"/>
              </a:ext>
            </a:extLst>
          </p:cNvPr>
          <p:cNvSpPr/>
          <p:nvPr/>
        </p:nvSpPr>
        <p:spPr>
          <a:xfrm>
            <a:off x="4334469" y="2747657"/>
            <a:ext cx="401029" cy="4083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5C3061-3A27-4138-937B-F27907FF321E}"/>
              </a:ext>
            </a:extLst>
          </p:cNvPr>
          <p:cNvSpPr/>
          <p:nvPr/>
        </p:nvSpPr>
        <p:spPr>
          <a:xfrm>
            <a:off x="5171768" y="2048649"/>
            <a:ext cx="401029" cy="4083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400AF5-3543-4794-A4A1-2D733254A545}"/>
              </a:ext>
            </a:extLst>
          </p:cNvPr>
          <p:cNvSpPr/>
          <p:nvPr/>
        </p:nvSpPr>
        <p:spPr>
          <a:xfrm>
            <a:off x="6187551" y="1181155"/>
            <a:ext cx="401029" cy="4083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7EDFF5-BD48-4A9B-867F-9F74B574B15B}"/>
              </a:ext>
            </a:extLst>
          </p:cNvPr>
          <p:cNvSpPr/>
          <p:nvPr/>
        </p:nvSpPr>
        <p:spPr>
          <a:xfrm>
            <a:off x="1981200" y="1735291"/>
            <a:ext cx="401029" cy="4083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24B865-A209-45C7-BC77-94152FB14670}"/>
              </a:ext>
            </a:extLst>
          </p:cNvPr>
          <p:cNvSpPr/>
          <p:nvPr/>
        </p:nvSpPr>
        <p:spPr>
          <a:xfrm>
            <a:off x="1312366" y="1295171"/>
            <a:ext cx="2575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5b-Chuyên gia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21D3F2A-3C2A-4EFA-856E-9111A85F6C0C}"/>
              </a:ext>
            </a:extLst>
          </p:cNvPr>
          <p:cNvSpPr/>
          <p:nvPr/>
        </p:nvSpPr>
        <p:spPr>
          <a:xfrm>
            <a:off x="120588" y="4052804"/>
            <a:ext cx="8947212" cy="352878"/>
          </a:xfrm>
          <a:custGeom>
            <a:avLst/>
            <a:gdLst>
              <a:gd name="connsiteX0" fmla="*/ 0 w 8841996"/>
              <a:gd name="connsiteY0" fmla="*/ 269295 h 294496"/>
              <a:gd name="connsiteX1" fmla="*/ 461394 w 8841996"/>
              <a:gd name="connsiteY1" fmla="*/ 126682 h 294496"/>
              <a:gd name="connsiteX2" fmla="*/ 1140902 w 8841996"/>
              <a:gd name="connsiteY2" fmla="*/ 294462 h 294496"/>
              <a:gd name="connsiteX3" fmla="*/ 1862356 w 8841996"/>
              <a:gd name="connsiteY3" fmla="*/ 109904 h 294496"/>
              <a:gd name="connsiteX4" fmla="*/ 2592198 w 8841996"/>
              <a:gd name="connsiteY4" fmla="*/ 286073 h 294496"/>
              <a:gd name="connsiteX5" fmla="*/ 3389152 w 8841996"/>
              <a:gd name="connsiteY5" fmla="*/ 118293 h 294496"/>
              <a:gd name="connsiteX6" fmla="*/ 4001548 w 8841996"/>
              <a:gd name="connsiteY6" fmla="*/ 227350 h 294496"/>
              <a:gd name="connsiteX7" fmla="*/ 4815280 w 8841996"/>
              <a:gd name="connsiteY7" fmla="*/ 26014 h 294496"/>
              <a:gd name="connsiteX8" fmla="*/ 5738069 w 8841996"/>
              <a:gd name="connsiteY8" fmla="*/ 244128 h 294496"/>
              <a:gd name="connsiteX9" fmla="*/ 6602136 w 8841996"/>
              <a:gd name="connsiteY9" fmla="*/ 847 h 294496"/>
              <a:gd name="connsiteX10" fmla="*/ 7466202 w 8841996"/>
              <a:gd name="connsiteY10" fmla="*/ 160238 h 294496"/>
              <a:gd name="connsiteX11" fmla="*/ 8036653 w 8841996"/>
              <a:gd name="connsiteY11" fmla="*/ 59570 h 294496"/>
              <a:gd name="connsiteX12" fmla="*/ 8590326 w 8841996"/>
              <a:gd name="connsiteY12" fmla="*/ 185405 h 294496"/>
              <a:gd name="connsiteX13" fmla="*/ 8841996 w 8841996"/>
              <a:gd name="connsiteY13" fmla="*/ 126682 h 294496"/>
              <a:gd name="connsiteX0" fmla="*/ 0 w 8841996"/>
              <a:gd name="connsiteY0" fmla="*/ 268452 h 293653"/>
              <a:gd name="connsiteX1" fmla="*/ 461394 w 8841996"/>
              <a:gd name="connsiteY1" fmla="*/ 125839 h 293653"/>
              <a:gd name="connsiteX2" fmla="*/ 1140902 w 8841996"/>
              <a:gd name="connsiteY2" fmla="*/ 293619 h 293653"/>
              <a:gd name="connsiteX3" fmla="*/ 1862356 w 8841996"/>
              <a:gd name="connsiteY3" fmla="*/ 109061 h 293653"/>
              <a:gd name="connsiteX4" fmla="*/ 2592198 w 8841996"/>
              <a:gd name="connsiteY4" fmla="*/ 285230 h 293653"/>
              <a:gd name="connsiteX5" fmla="*/ 3389152 w 8841996"/>
              <a:gd name="connsiteY5" fmla="*/ 117450 h 293653"/>
              <a:gd name="connsiteX6" fmla="*/ 4001548 w 8841996"/>
              <a:gd name="connsiteY6" fmla="*/ 226507 h 293653"/>
              <a:gd name="connsiteX7" fmla="*/ 4815280 w 8841996"/>
              <a:gd name="connsiteY7" fmla="*/ 25171 h 293653"/>
              <a:gd name="connsiteX8" fmla="*/ 5738069 w 8841996"/>
              <a:gd name="connsiteY8" fmla="*/ 243285 h 293653"/>
              <a:gd name="connsiteX9" fmla="*/ 6602136 w 8841996"/>
              <a:gd name="connsiteY9" fmla="*/ 4 h 293653"/>
              <a:gd name="connsiteX10" fmla="*/ 7466202 w 8841996"/>
              <a:gd name="connsiteY10" fmla="*/ 237032 h 293653"/>
              <a:gd name="connsiteX11" fmla="*/ 8036653 w 8841996"/>
              <a:gd name="connsiteY11" fmla="*/ 58727 h 293653"/>
              <a:gd name="connsiteX12" fmla="*/ 8590326 w 8841996"/>
              <a:gd name="connsiteY12" fmla="*/ 184562 h 293653"/>
              <a:gd name="connsiteX13" fmla="*/ 8841996 w 8841996"/>
              <a:gd name="connsiteY13" fmla="*/ 125839 h 293653"/>
              <a:gd name="connsiteX0" fmla="*/ 0 w 8841996"/>
              <a:gd name="connsiteY0" fmla="*/ 243312 h 268513"/>
              <a:gd name="connsiteX1" fmla="*/ 461394 w 8841996"/>
              <a:gd name="connsiteY1" fmla="*/ 100699 h 268513"/>
              <a:gd name="connsiteX2" fmla="*/ 1140902 w 8841996"/>
              <a:gd name="connsiteY2" fmla="*/ 268479 h 268513"/>
              <a:gd name="connsiteX3" fmla="*/ 1862356 w 8841996"/>
              <a:gd name="connsiteY3" fmla="*/ 83921 h 268513"/>
              <a:gd name="connsiteX4" fmla="*/ 2592198 w 8841996"/>
              <a:gd name="connsiteY4" fmla="*/ 260090 h 268513"/>
              <a:gd name="connsiteX5" fmla="*/ 3389152 w 8841996"/>
              <a:gd name="connsiteY5" fmla="*/ 92310 h 268513"/>
              <a:gd name="connsiteX6" fmla="*/ 4001548 w 8841996"/>
              <a:gd name="connsiteY6" fmla="*/ 201367 h 268513"/>
              <a:gd name="connsiteX7" fmla="*/ 4815280 w 8841996"/>
              <a:gd name="connsiteY7" fmla="*/ 31 h 268513"/>
              <a:gd name="connsiteX8" fmla="*/ 5738069 w 8841996"/>
              <a:gd name="connsiteY8" fmla="*/ 218145 h 268513"/>
              <a:gd name="connsiteX9" fmla="*/ 6602136 w 8841996"/>
              <a:gd name="connsiteY9" fmla="*/ 28612 h 268513"/>
              <a:gd name="connsiteX10" fmla="*/ 7466202 w 8841996"/>
              <a:gd name="connsiteY10" fmla="*/ 211892 h 268513"/>
              <a:gd name="connsiteX11" fmla="*/ 8036653 w 8841996"/>
              <a:gd name="connsiteY11" fmla="*/ 33587 h 268513"/>
              <a:gd name="connsiteX12" fmla="*/ 8590326 w 8841996"/>
              <a:gd name="connsiteY12" fmla="*/ 159422 h 268513"/>
              <a:gd name="connsiteX13" fmla="*/ 8841996 w 8841996"/>
              <a:gd name="connsiteY13" fmla="*/ 100699 h 268513"/>
              <a:gd name="connsiteX0" fmla="*/ 0 w 8841996"/>
              <a:gd name="connsiteY0" fmla="*/ 214705 h 239906"/>
              <a:gd name="connsiteX1" fmla="*/ 461394 w 8841996"/>
              <a:gd name="connsiteY1" fmla="*/ 72092 h 239906"/>
              <a:gd name="connsiteX2" fmla="*/ 1140902 w 8841996"/>
              <a:gd name="connsiteY2" fmla="*/ 239872 h 239906"/>
              <a:gd name="connsiteX3" fmla="*/ 1862356 w 8841996"/>
              <a:gd name="connsiteY3" fmla="*/ 55314 h 239906"/>
              <a:gd name="connsiteX4" fmla="*/ 2592198 w 8841996"/>
              <a:gd name="connsiteY4" fmla="*/ 231483 h 239906"/>
              <a:gd name="connsiteX5" fmla="*/ 3389152 w 8841996"/>
              <a:gd name="connsiteY5" fmla="*/ 63703 h 239906"/>
              <a:gd name="connsiteX6" fmla="*/ 4001548 w 8841996"/>
              <a:gd name="connsiteY6" fmla="*/ 172760 h 239906"/>
              <a:gd name="connsiteX7" fmla="*/ 4824010 w 8841996"/>
              <a:gd name="connsiteY7" fmla="*/ 37116 h 239906"/>
              <a:gd name="connsiteX8" fmla="*/ 5738069 w 8841996"/>
              <a:gd name="connsiteY8" fmla="*/ 189538 h 239906"/>
              <a:gd name="connsiteX9" fmla="*/ 6602136 w 8841996"/>
              <a:gd name="connsiteY9" fmla="*/ 5 h 239906"/>
              <a:gd name="connsiteX10" fmla="*/ 7466202 w 8841996"/>
              <a:gd name="connsiteY10" fmla="*/ 183285 h 239906"/>
              <a:gd name="connsiteX11" fmla="*/ 8036653 w 8841996"/>
              <a:gd name="connsiteY11" fmla="*/ 4980 h 239906"/>
              <a:gd name="connsiteX12" fmla="*/ 8590326 w 8841996"/>
              <a:gd name="connsiteY12" fmla="*/ 130815 h 239906"/>
              <a:gd name="connsiteX13" fmla="*/ 8841996 w 8841996"/>
              <a:gd name="connsiteY13" fmla="*/ 72092 h 239906"/>
              <a:gd name="connsiteX0" fmla="*/ 0 w 8841996"/>
              <a:gd name="connsiteY0" fmla="*/ 214705 h 239906"/>
              <a:gd name="connsiteX1" fmla="*/ 461394 w 8841996"/>
              <a:gd name="connsiteY1" fmla="*/ 72092 h 239906"/>
              <a:gd name="connsiteX2" fmla="*/ 1140902 w 8841996"/>
              <a:gd name="connsiteY2" fmla="*/ 239872 h 239906"/>
              <a:gd name="connsiteX3" fmla="*/ 1862356 w 8841996"/>
              <a:gd name="connsiteY3" fmla="*/ 55314 h 239906"/>
              <a:gd name="connsiteX4" fmla="*/ 2592198 w 8841996"/>
              <a:gd name="connsiteY4" fmla="*/ 231483 h 239906"/>
              <a:gd name="connsiteX5" fmla="*/ 3389152 w 8841996"/>
              <a:gd name="connsiteY5" fmla="*/ 63703 h 239906"/>
              <a:gd name="connsiteX6" fmla="*/ 4001548 w 8841996"/>
              <a:gd name="connsiteY6" fmla="*/ 172760 h 239906"/>
              <a:gd name="connsiteX7" fmla="*/ 4824010 w 8841996"/>
              <a:gd name="connsiteY7" fmla="*/ 37116 h 239906"/>
              <a:gd name="connsiteX8" fmla="*/ 5738069 w 8841996"/>
              <a:gd name="connsiteY8" fmla="*/ 189538 h 239906"/>
              <a:gd name="connsiteX9" fmla="*/ 6602136 w 8841996"/>
              <a:gd name="connsiteY9" fmla="*/ 5 h 239906"/>
              <a:gd name="connsiteX10" fmla="*/ 7466202 w 8841996"/>
              <a:gd name="connsiteY10" fmla="*/ 183285 h 239906"/>
              <a:gd name="connsiteX11" fmla="*/ 8036653 w 8841996"/>
              <a:gd name="connsiteY11" fmla="*/ 4980 h 239906"/>
              <a:gd name="connsiteX12" fmla="*/ 8590326 w 8841996"/>
              <a:gd name="connsiteY12" fmla="*/ 220396 h 239906"/>
              <a:gd name="connsiteX13" fmla="*/ 8841996 w 8841996"/>
              <a:gd name="connsiteY13" fmla="*/ 72092 h 239906"/>
              <a:gd name="connsiteX0" fmla="*/ 0 w 8841996"/>
              <a:gd name="connsiteY0" fmla="*/ 214705 h 239906"/>
              <a:gd name="connsiteX1" fmla="*/ 461394 w 8841996"/>
              <a:gd name="connsiteY1" fmla="*/ 72092 h 239906"/>
              <a:gd name="connsiteX2" fmla="*/ 1140902 w 8841996"/>
              <a:gd name="connsiteY2" fmla="*/ 239872 h 239906"/>
              <a:gd name="connsiteX3" fmla="*/ 1862356 w 8841996"/>
              <a:gd name="connsiteY3" fmla="*/ 55314 h 239906"/>
              <a:gd name="connsiteX4" fmla="*/ 2592198 w 8841996"/>
              <a:gd name="connsiteY4" fmla="*/ 231483 h 239906"/>
              <a:gd name="connsiteX5" fmla="*/ 3389152 w 8841996"/>
              <a:gd name="connsiteY5" fmla="*/ 63703 h 239906"/>
              <a:gd name="connsiteX6" fmla="*/ 4001548 w 8841996"/>
              <a:gd name="connsiteY6" fmla="*/ 172760 h 239906"/>
              <a:gd name="connsiteX7" fmla="*/ 4824010 w 8841996"/>
              <a:gd name="connsiteY7" fmla="*/ 37116 h 239906"/>
              <a:gd name="connsiteX8" fmla="*/ 5738069 w 8841996"/>
              <a:gd name="connsiteY8" fmla="*/ 189538 h 239906"/>
              <a:gd name="connsiteX9" fmla="*/ 6602136 w 8841996"/>
              <a:gd name="connsiteY9" fmla="*/ 5 h 239906"/>
              <a:gd name="connsiteX10" fmla="*/ 7466202 w 8841996"/>
              <a:gd name="connsiteY10" fmla="*/ 183285 h 239906"/>
              <a:gd name="connsiteX11" fmla="*/ 8036653 w 8841996"/>
              <a:gd name="connsiteY11" fmla="*/ 40812 h 239906"/>
              <a:gd name="connsiteX12" fmla="*/ 8590326 w 8841996"/>
              <a:gd name="connsiteY12" fmla="*/ 220396 h 239906"/>
              <a:gd name="connsiteX13" fmla="*/ 8841996 w 8841996"/>
              <a:gd name="connsiteY13" fmla="*/ 72092 h 239906"/>
              <a:gd name="connsiteX0" fmla="*/ 0 w 8841996"/>
              <a:gd name="connsiteY0" fmla="*/ 214705 h 239906"/>
              <a:gd name="connsiteX1" fmla="*/ 461394 w 8841996"/>
              <a:gd name="connsiteY1" fmla="*/ 72092 h 239906"/>
              <a:gd name="connsiteX2" fmla="*/ 1140902 w 8841996"/>
              <a:gd name="connsiteY2" fmla="*/ 239872 h 239906"/>
              <a:gd name="connsiteX3" fmla="*/ 1862356 w 8841996"/>
              <a:gd name="connsiteY3" fmla="*/ 55314 h 239906"/>
              <a:gd name="connsiteX4" fmla="*/ 2592198 w 8841996"/>
              <a:gd name="connsiteY4" fmla="*/ 231483 h 239906"/>
              <a:gd name="connsiteX5" fmla="*/ 3389152 w 8841996"/>
              <a:gd name="connsiteY5" fmla="*/ 63703 h 239906"/>
              <a:gd name="connsiteX6" fmla="*/ 4001548 w 8841996"/>
              <a:gd name="connsiteY6" fmla="*/ 172760 h 239906"/>
              <a:gd name="connsiteX7" fmla="*/ 4824010 w 8841996"/>
              <a:gd name="connsiteY7" fmla="*/ 37116 h 239906"/>
              <a:gd name="connsiteX8" fmla="*/ 5738069 w 8841996"/>
              <a:gd name="connsiteY8" fmla="*/ 189538 h 239906"/>
              <a:gd name="connsiteX9" fmla="*/ 6602136 w 8841996"/>
              <a:gd name="connsiteY9" fmla="*/ 5 h 239906"/>
              <a:gd name="connsiteX10" fmla="*/ 7466202 w 8841996"/>
              <a:gd name="connsiteY10" fmla="*/ 183285 h 239906"/>
              <a:gd name="connsiteX11" fmla="*/ 8036653 w 8841996"/>
              <a:gd name="connsiteY11" fmla="*/ 40812 h 239906"/>
              <a:gd name="connsiteX12" fmla="*/ 8590326 w 8841996"/>
              <a:gd name="connsiteY12" fmla="*/ 220396 h 239906"/>
              <a:gd name="connsiteX13" fmla="*/ 8841996 w 8841996"/>
              <a:gd name="connsiteY13" fmla="*/ 107924 h 239906"/>
              <a:gd name="connsiteX0" fmla="*/ 0 w 8841996"/>
              <a:gd name="connsiteY0" fmla="*/ 214705 h 239906"/>
              <a:gd name="connsiteX1" fmla="*/ 461394 w 8841996"/>
              <a:gd name="connsiteY1" fmla="*/ 72092 h 239906"/>
              <a:gd name="connsiteX2" fmla="*/ 1140902 w 8841996"/>
              <a:gd name="connsiteY2" fmla="*/ 239872 h 239906"/>
              <a:gd name="connsiteX3" fmla="*/ 1862356 w 8841996"/>
              <a:gd name="connsiteY3" fmla="*/ 55314 h 239906"/>
              <a:gd name="connsiteX4" fmla="*/ 2592198 w 8841996"/>
              <a:gd name="connsiteY4" fmla="*/ 231483 h 239906"/>
              <a:gd name="connsiteX5" fmla="*/ 3389152 w 8841996"/>
              <a:gd name="connsiteY5" fmla="*/ 63703 h 239906"/>
              <a:gd name="connsiteX6" fmla="*/ 4001548 w 8841996"/>
              <a:gd name="connsiteY6" fmla="*/ 172760 h 239906"/>
              <a:gd name="connsiteX7" fmla="*/ 4824010 w 8841996"/>
              <a:gd name="connsiteY7" fmla="*/ 37116 h 239906"/>
              <a:gd name="connsiteX8" fmla="*/ 5738069 w 8841996"/>
              <a:gd name="connsiteY8" fmla="*/ 189538 h 239906"/>
              <a:gd name="connsiteX9" fmla="*/ 6602136 w 8841996"/>
              <a:gd name="connsiteY9" fmla="*/ 5 h 239906"/>
              <a:gd name="connsiteX10" fmla="*/ 7466202 w 8841996"/>
              <a:gd name="connsiteY10" fmla="*/ 183285 h 239906"/>
              <a:gd name="connsiteX11" fmla="*/ 8036653 w 8841996"/>
              <a:gd name="connsiteY11" fmla="*/ 40812 h 239906"/>
              <a:gd name="connsiteX12" fmla="*/ 8590326 w 8841996"/>
              <a:gd name="connsiteY12" fmla="*/ 220396 h 239906"/>
              <a:gd name="connsiteX13" fmla="*/ 8841996 w 8841996"/>
              <a:gd name="connsiteY13" fmla="*/ 143756 h 239906"/>
              <a:gd name="connsiteX0" fmla="*/ 0 w 8798347"/>
              <a:gd name="connsiteY0" fmla="*/ 143040 h 239909"/>
              <a:gd name="connsiteX1" fmla="*/ 417745 w 8798347"/>
              <a:gd name="connsiteY1" fmla="*/ 72092 h 239909"/>
              <a:gd name="connsiteX2" fmla="*/ 1097253 w 8798347"/>
              <a:gd name="connsiteY2" fmla="*/ 239872 h 239909"/>
              <a:gd name="connsiteX3" fmla="*/ 1818707 w 8798347"/>
              <a:gd name="connsiteY3" fmla="*/ 55314 h 239909"/>
              <a:gd name="connsiteX4" fmla="*/ 2548549 w 8798347"/>
              <a:gd name="connsiteY4" fmla="*/ 231483 h 239909"/>
              <a:gd name="connsiteX5" fmla="*/ 3345503 w 8798347"/>
              <a:gd name="connsiteY5" fmla="*/ 63703 h 239909"/>
              <a:gd name="connsiteX6" fmla="*/ 3957899 w 8798347"/>
              <a:gd name="connsiteY6" fmla="*/ 172760 h 239909"/>
              <a:gd name="connsiteX7" fmla="*/ 4780361 w 8798347"/>
              <a:gd name="connsiteY7" fmla="*/ 37116 h 239909"/>
              <a:gd name="connsiteX8" fmla="*/ 5694420 w 8798347"/>
              <a:gd name="connsiteY8" fmla="*/ 189538 h 239909"/>
              <a:gd name="connsiteX9" fmla="*/ 6558487 w 8798347"/>
              <a:gd name="connsiteY9" fmla="*/ 5 h 239909"/>
              <a:gd name="connsiteX10" fmla="*/ 7422553 w 8798347"/>
              <a:gd name="connsiteY10" fmla="*/ 183285 h 239909"/>
              <a:gd name="connsiteX11" fmla="*/ 7993004 w 8798347"/>
              <a:gd name="connsiteY11" fmla="*/ 40812 h 239909"/>
              <a:gd name="connsiteX12" fmla="*/ 8546677 w 8798347"/>
              <a:gd name="connsiteY12" fmla="*/ 220396 h 239909"/>
              <a:gd name="connsiteX13" fmla="*/ 8798347 w 8798347"/>
              <a:gd name="connsiteY13" fmla="*/ 143756 h 239909"/>
              <a:gd name="connsiteX0" fmla="*/ 0 w 8798347"/>
              <a:gd name="connsiteY0" fmla="*/ 125124 h 221993"/>
              <a:gd name="connsiteX1" fmla="*/ 417745 w 8798347"/>
              <a:gd name="connsiteY1" fmla="*/ 54176 h 221993"/>
              <a:gd name="connsiteX2" fmla="*/ 1097253 w 8798347"/>
              <a:gd name="connsiteY2" fmla="*/ 221956 h 221993"/>
              <a:gd name="connsiteX3" fmla="*/ 1818707 w 8798347"/>
              <a:gd name="connsiteY3" fmla="*/ 37398 h 221993"/>
              <a:gd name="connsiteX4" fmla="*/ 2548549 w 8798347"/>
              <a:gd name="connsiteY4" fmla="*/ 213567 h 221993"/>
              <a:gd name="connsiteX5" fmla="*/ 3345503 w 8798347"/>
              <a:gd name="connsiteY5" fmla="*/ 45787 h 221993"/>
              <a:gd name="connsiteX6" fmla="*/ 3957899 w 8798347"/>
              <a:gd name="connsiteY6" fmla="*/ 154844 h 221993"/>
              <a:gd name="connsiteX7" fmla="*/ 4780361 w 8798347"/>
              <a:gd name="connsiteY7" fmla="*/ 19200 h 221993"/>
              <a:gd name="connsiteX8" fmla="*/ 5694420 w 8798347"/>
              <a:gd name="connsiteY8" fmla="*/ 171622 h 221993"/>
              <a:gd name="connsiteX9" fmla="*/ 6558488 w 8798347"/>
              <a:gd name="connsiteY9" fmla="*/ 5 h 221993"/>
              <a:gd name="connsiteX10" fmla="*/ 7422553 w 8798347"/>
              <a:gd name="connsiteY10" fmla="*/ 165369 h 221993"/>
              <a:gd name="connsiteX11" fmla="*/ 7993004 w 8798347"/>
              <a:gd name="connsiteY11" fmla="*/ 22896 h 221993"/>
              <a:gd name="connsiteX12" fmla="*/ 8546677 w 8798347"/>
              <a:gd name="connsiteY12" fmla="*/ 202480 h 221993"/>
              <a:gd name="connsiteX13" fmla="*/ 8798347 w 8798347"/>
              <a:gd name="connsiteY13" fmla="*/ 125840 h 221993"/>
              <a:gd name="connsiteX0" fmla="*/ 0 w 8798347"/>
              <a:gd name="connsiteY0" fmla="*/ 125596 h 237556"/>
              <a:gd name="connsiteX1" fmla="*/ 417745 w 8798347"/>
              <a:gd name="connsiteY1" fmla="*/ 54648 h 237556"/>
              <a:gd name="connsiteX2" fmla="*/ 1097253 w 8798347"/>
              <a:gd name="connsiteY2" fmla="*/ 222428 h 237556"/>
              <a:gd name="connsiteX3" fmla="*/ 1818707 w 8798347"/>
              <a:gd name="connsiteY3" fmla="*/ 37870 h 237556"/>
              <a:gd name="connsiteX4" fmla="*/ 2548549 w 8798347"/>
              <a:gd name="connsiteY4" fmla="*/ 214039 h 237556"/>
              <a:gd name="connsiteX5" fmla="*/ 3345503 w 8798347"/>
              <a:gd name="connsiteY5" fmla="*/ 46259 h 237556"/>
              <a:gd name="connsiteX6" fmla="*/ 3957899 w 8798347"/>
              <a:gd name="connsiteY6" fmla="*/ 155316 h 237556"/>
              <a:gd name="connsiteX7" fmla="*/ 4780361 w 8798347"/>
              <a:gd name="connsiteY7" fmla="*/ 19672 h 237556"/>
              <a:gd name="connsiteX8" fmla="*/ 5694420 w 8798347"/>
              <a:gd name="connsiteY8" fmla="*/ 172094 h 237556"/>
              <a:gd name="connsiteX9" fmla="*/ 6558488 w 8798347"/>
              <a:gd name="connsiteY9" fmla="*/ 477 h 237556"/>
              <a:gd name="connsiteX10" fmla="*/ 7431283 w 8798347"/>
              <a:gd name="connsiteY10" fmla="*/ 237506 h 237556"/>
              <a:gd name="connsiteX11" fmla="*/ 7993004 w 8798347"/>
              <a:gd name="connsiteY11" fmla="*/ 23368 h 237556"/>
              <a:gd name="connsiteX12" fmla="*/ 8546677 w 8798347"/>
              <a:gd name="connsiteY12" fmla="*/ 202952 h 237556"/>
              <a:gd name="connsiteX13" fmla="*/ 8798347 w 8798347"/>
              <a:gd name="connsiteY13" fmla="*/ 126312 h 237556"/>
              <a:gd name="connsiteX0" fmla="*/ 0 w 8798347"/>
              <a:gd name="connsiteY0" fmla="*/ 125596 h 237806"/>
              <a:gd name="connsiteX1" fmla="*/ 417745 w 8798347"/>
              <a:gd name="connsiteY1" fmla="*/ 54648 h 237806"/>
              <a:gd name="connsiteX2" fmla="*/ 1097253 w 8798347"/>
              <a:gd name="connsiteY2" fmla="*/ 222428 h 237806"/>
              <a:gd name="connsiteX3" fmla="*/ 1818707 w 8798347"/>
              <a:gd name="connsiteY3" fmla="*/ 37870 h 237806"/>
              <a:gd name="connsiteX4" fmla="*/ 2548549 w 8798347"/>
              <a:gd name="connsiteY4" fmla="*/ 214039 h 237806"/>
              <a:gd name="connsiteX5" fmla="*/ 3345503 w 8798347"/>
              <a:gd name="connsiteY5" fmla="*/ 46259 h 237806"/>
              <a:gd name="connsiteX6" fmla="*/ 3957899 w 8798347"/>
              <a:gd name="connsiteY6" fmla="*/ 155316 h 237806"/>
              <a:gd name="connsiteX7" fmla="*/ 4780361 w 8798347"/>
              <a:gd name="connsiteY7" fmla="*/ 19672 h 237806"/>
              <a:gd name="connsiteX8" fmla="*/ 5694420 w 8798347"/>
              <a:gd name="connsiteY8" fmla="*/ 172094 h 237806"/>
              <a:gd name="connsiteX9" fmla="*/ 6558488 w 8798347"/>
              <a:gd name="connsiteY9" fmla="*/ 477 h 237806"/>
              <a:gd name="connsiteX10" fmla="*/ 7431283 w 8798347"/>
              <a:gd name="connsiteY10" fmla="*/ 237506 h 237806"/>
              <a:gd name="connsiteX11" fmla="*/ 8019194 w 8798347"/>
              <a:gd name="connsiteY11" fmla="*/ 53228 h 237806"/>
              <a:gd name="connsiteX12" fmla="*/ 8546677 w 8798347"/>
              <a:gd name="connsiteY12" fmla="*/ 202952 h 237806"/>
              <a:gd name="connsiteX13" fmla="*/ 8798347 w 8798347"/>
              <a:gd name="connsiteY13" fmla="*/ 126312 h 237806"/>
              <a:gd name="connsiteX0" fmla="*/ 0 w 8798347"/>
              <a:gd name="connsiteY0" fmla="*/ 125173 h 237383"/>
              <a:gd name="connsiteX1" fmla="*/ 417745 w 8798347"/>
              <a:gd name="connsiteY1" fmla="*/ 54225 h 237383"/>
              <a:gd name="connsiteX2" fmla="*/ 1097253 w 8798347"/>
              <a:gd name="connsiteY2" fmla="*/ 222005 h 237383"/>
              <a:gd name="connsiteX3" fmla="*/ 1818707 w 8798347"/>
              <a:gd name="connsiteY3" fmla="*/ 37447 h 237383"/>
              <a:gd name="connsiteX4" fmla="*/ 2548549 w 8798347"/>
              <a:gd name="connsiteY4" fmla="*/ 213616 h 237383"/>
              <a:gd name="connsiteX5" fmla="*/ 3345503 w 8798347"/>
              <a:gd name="connsiteY5" fmla="*/ 45836 h 237383"/>
              <a:gd name="connsiteX6" fmla="*/ 3957899 w 8798347"/>
              <a:gd name="connsiteY6" fmla="*/ 154893 h 237383"/>
              <a:gd name="connsiteX7" fmla="*/ 4780361 w 8798347"/>
              <a:gd name="connsiteY7" fmla="*/ 19249 h 237383"/>
              <a:gd name="connsiteX8" fmla="*/ 5703151 w 8798347"/>
              <a:gd name="connsiteY8" fmla="*/ 213476 h 237383"/>
              <a:gd name="connsiteX9" fmla="*/ 6558488 w 8798347"/>
              <a:gd name="connsiteY9" fmla="*/ 54 h 237383"/>
              <a:gd name="connsiteX10" fmla="*/ 7431283 w 8798347"/>
              <a:gd name="connsiteY10" fmla="*/ 237083 h 237383"/>
              <a:gd name="connsiteX11" fmla="*/ 8019194 w 8798347"/>
              <a:gd name="connsiteY11" fmla="*/ 52805 h 237383"/>
              <a:gd name="connsiteX12" fmla="*/ 8546677 w 8798347"/>
              <a:gd name="connsiteY12" fmla="*/ 202529 h 237383"/>
              <a:gd name="connsiteX13" fmla="*/ 8798347 w 8798347"/>
              <a:gd name="connsiteY13" fmla="*/ 125889 h 237383"/>
              <a:gd name="connsiteX0" fmla="*/ 0 w 8798347"/>
              <a:gd name="connsiteY0" fmla="*/ 125173 h 237383"/>
              <a:gd name="connsiteX1" fmla="*/ 417745 w 8798347"/>
              <a:gd name="connsiteY1" fmla="*/ 54225 h 237383"/>
              <a:gd name="connsiteX2" fmla="*/ 1097253 w 8798347"/>
              <a:gd name="connsiteY2" fmla="*/ 222005 h 237383"/>
              <a:gd name="connsiteX3" fmla="*/ 1818707 w 8798347"/>
              <a:gd name="connsiteY3" fmla="*/ 37447 h 237383"/>
              <a:gd name="connsiteX4" fmla="*/ 2548549 w 8798347"/>
              <a:gd name="connsiteY4" fmla="*/ 213616 h 237383"/>
              <a:gd name="connsiteX5" fmla="*/ 3345503 w 8798347"/>
              <a:gd name="connsiteY5" fmla="*/ 45836 h 237383"/>
              <a:gd name="connsiteX6" fmla="*/ 3957899 w 8798347"/>
              <a:gd name="connsiteY6" fmla="*/ 184753 h 237383"/>
              <a:gd name="connsiteX7" fmla="*/ 4780361 w 8798347"/>
              <a:gd name="connsiteY7" fmla="*/ 19249 h 237383"/>
              <a:gd name="connsiteX8" fmla="*/ 5703151 w 8798347"/>
              <a:gd name="connsiteY8" fmla="*/ 213476 h 237383"/>
              <a:gd name="connsiteX9" fmla="*/ 6558488 w 8798347"/>
              <a:gd name="connsiteY9" fmla="*/ 54 h 237383"/>
              <a:gd name="connsiteX10" fmla="*/ 7431283 w 8798347"/>
              <a:gd name="connsiteY10" fmla="*/ 237083 h 237383"/>
              <a:gd name="connsiteX11" fmla="*/ 8019194 w 8798347"/>
              <a:gd name="connsiteY11" fmla="*/ 52805 h 237383"/>
              <a:gd name="connsiteX12" fmla="*/ 8546677 w 8798347"/>
              <a:gd name="connsiteY12" fmla="*/ 202529 h 237383"/>
              <a:gd name="connsiteX13" fmla="*/ 8798347 w 8798347"/>
              <a:gd name="connsiteY13" fmla="*/ 125889 h 237383"/>
              <a:gd name="connsiteX0" fmla="*/ 0 w 8798347"/>
              <a:gd name="connsiteY0" fmla="*/ 125173 h 237383"/>
              <a:gd name="connsiteX1" fmla="*/ 417745 w 8798347"/>
              <a:gd name="connsiteY1" fmla="*/ 54225 h 237383"/>
              <a:gd name="connsiteX2" fmla="*/ 1097253 w 8798347"/>
              <a:gd name="connsiteY2" fmla="*/ 222005 h 237383"/>
              <a:gd name="connsiteX3" fmla="*/ 1818707 w 8798347"/>
              <a:gd name="connsiteY3" fmla="*/ 37447 h 237383"/>
              <a:gd name="connsiteX4" fmla="*/ 2548549 w 8798347"/>
              <a:gd name="connsiteY4" fmla="*/ 189729 h 237383"/>
              <a:gd name="connsiteX5" fmla="*/ 3345503 w 8798347"/>
              <a:gd name="connsiteY5" fmla="*/ 45836 h 237383"/>
              <a:gd name="connsiteX6" fmla="*/ 3957899 w 8798347"/>
              <a:gd name="connsiteY6" fmla="*/ 184753 h 237383"/>
              <a:gd name="connsiteX7" fmla="*/ 4780361 w 8798347"/>
              <a:gd name="connsiteY7" fmla="*/ 19249 h 237383"/>
              <a:gd name="connsiteX8" fmla="*/ 5703151 w 8798347"/>
              <a:gd name="connsiteY8" fmla="*/ 213476 h 237383"/>
              <a:gd name="connsiteX9" fmla="*/ 6558488 w 8798347"/>
              <a:gd name="connsiteY9" fmla="*/ 54 h 237383"/>
              <a:gd name="connsiteX10" fmla="*/ 7431283 w 8798347"/>
              <a:gd name="connsiteY10" fmla="*/ 237083 h 237383"/>
              <a:gd name="connsiteX11" fmla="*/ 8019194 w 8798347"/>
              <a:gd name="connsiteY11" fmla="*/ 52805 h 237383"/>
              <a:gd name="connsiteX12" fmla="*/ 8546677 w 8798347"/>
              <a:gd name="connsiteY12" fmla="*/ 202529 h 237383"/>
              <a:gd name="connsiteX13" fmla="*/ 8798347 w 8798347"/>
              <a:gd name="connsiteY13" fmla="*/ 125889 h 237383"/>
              <a:gd name="connsiteX0" fmla="*/ 0 w 8798347"/>
              <a:gd name="connsiteY0" fmla="*/ 125173 h 237383"/>
              <a:gd name="connsiteX1" fmla="*/ 417745 w 8798347"/>
              <a:gd name="connsiteY1" fmla="*/ 54225 h 237383"/>
              <a:gd name="connsiteX2" fmla="*/ 1088524 w 8798347"/>
              <a:gd name="connsiteY2" fmla="*/ 198117 h 237383"/>
              <a:gd name="connsiteX3" fmla="*/ 1818707 w 8798347"/>
              <a:gd name="connsiteY3" fmla="*/ 37447 h 237383"/>
              <a:gd name="connsiteX4" fmla="*/ 2548549 w 8798347"/>
              <a:gd name="connsiteY4" fmla="*/ 189729 h 237383"/>
              <a:gd name="connsiteX5" fmla="*/ 3345503 w 8798347"/>
              <a:gd name="connsiteY5" fmla="*/ 45836 h 237383"/>
              <a:gd name="connsiteX6" fmla="*/ 3957899 w 8798347"/>
              <a:gd name="connsiteY6" fmla="*/ 184753 h 237383"/>
              <a:gd name="connsiteX7" fmla="*/ 4780361 w 8798347"/>
              <a:gd name="connsiteY7" fmla="*/ 19249 h 237383"/>
              <a:gd name="connsiteX8" fmla="*/ 5703151 w 8798347"/>
              <a:gd name="connsiteY8" fmla="*/ 213476 h 237383"/>
              <a:gd name="connsiteX9" fmla="*/ 6558488 w 8798347"/>
              <a:gd name="connsiteY9" fmla="*/ 54 h 237383"/>
              <a:gd name="connsiteX10" fmla="*/ 7431283 w 8798347"/>
              <a:gd name="connsiteY10" fmla="*/ 237083 h 237383"/>
              <a:gd name="connsiteX11" fmla="*/ 8019194 w 8798347"/>
              <a:gd name="connsiteY11" fmla="*/ 52805 h 237383"/>
              <a:gd name="connsiteX12" fmla="*/ 8546677 w 8798347"/>
              <a:gd name="connsiteY12" fmla="*/ 202529 h 237383"/>
              <a:gd name="connsiteX13" fmla="*/ 8798347 w 8798347"/>
              <a:gd name="connsiteY13" fmla="*/ 125889 h 23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8347" h="237383">
                <a:moveTo>
                  <a:pt x="0" y="125173"/>
                </a:moveTo>
                <a:cubicBezTo>
                  <a:pt x="135622" y="51769"/>
                  <a:pt x="236324" y="42068"/>
                  <a:pt x="417745" y="54225"/>
                </a:cubicBezTo>
                <a:cubicBezTo>
                  <a:pt x="599166" y="66382"/>
                  <a:pt x="855030" y="200913"/>
                  <a:pt x="1088524" y="198117"/>
                </a:cubicBezTo>
                <a:cubicBezTo>
                  <a:pt x="1322018" y="195321"/>
                  <a:pt x="1575370" y="38845"/>
                  <a:pt x="1818707" y="37447"/>
                </a:cubicBezTo>
                <a:cubicBezTo>
                  <a:pt x="2062044" y="36049"/>
                  <a:pt x="2294083" y="188331"/>
                  <a:pt x="2548549" y="189729"/>
                </a:cubicBezTo>
                <a:cubicBezTo>
                  <a:pt x="2803015" y="191127"/>
                  <a:pt x="3110611" y="46665"/>
                  <a:pt x="3345503" y="45836"/>
                </a:cubicBezTo>
                <a:cubicBezTo>
                  <a:pt x="3580395" y="45007"/>
                  <a:pt x="3718756" y="189184"/>
                  <a:pt x="3957899" y="184753"/>
                </a:cubicBezTo>
                <a:cubicBezTo>
                  <a:pt x="4197042" y="180322"/>
                  <a:pt x="4489486" y="14462"/>
                  <a:pt x="4780361" y="19249"/>
                </a:cubicBezTo>
                <a:cubicBezTo>
                  <a:pt x="5071236" y="24036"/>
                  <a:pt x="5406797" y="216675"/>
                  <a:pt x="5703151" y="213476"/>
                </a:cubicBezTo>
                <a:cubicBezTo>
                  <a:pt x="5999505" y="210277"/>
                  <a:pt x="6270466" y="-3880"/>
                  <a:pt x="6558488" y="54"/>
                </a:cubicBezTo>
                <a:cubicBezTo>
                  <a:pt x="6846510" y="3988"/>
                  <a:pt x="7187832" y="228291"/>
                  <a:pt x="7431283" y="237083"/>
                </a:cubicBezTo>
                <a:cubicBezTo>
                  <a:pt x="7674734" y="245875"/>
                  <a:pt x="7833295" y="58564"/>
                  <a:pt x="8019194" y="52805"/>
                </a:cubicBezTo>
                <a:cubicBezTo>
                  <a:pt x="8205093" y="47046"/>
                  <a:pt x="8412453" y="191344"/>
                  <a:pt x="8546677" y="202529"/>
                </a:cubicBezTo>
                <a:cubicBezTo>
                  <a:pt x="8680901" y="213714"/>
                  <a:pt x="8736828" y="144065"/>
                  <a:pt x="8798347" y="125889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F3639A-C660-42B5-A5B7-9C1B56C4B55F}"/>
              </a:ext>
            </a:extLst>
          </p:cNvPr>
          <p:cNvSpPr/>
          <p:nvPr/>
        </p:nvSpPr>
        <p:spPr>
          <a:xfrm>
            <a:off x="-25935" y="3446946"/>
            <a:ext cx="1573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</a:p>
          <a:p>
            <a:pPr algn="ctr"/>
            <a:endParaRPr lang="en-US" altLang="en-US" sz="32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altLang="en-US" sz="32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1F79A8-0249-4D11-A54A-53E301C75F03}"/>
              </a:ext>
            </a:extLst>
          </p:cNvPr>
          <p:cNvSpPr/>
          <p:nvPr/>
        </p:nvSpPr>
        <p:spPr>
          <a:xfrm>
            <a:off x="1447800" y="81303"/>
            <a:ext cx="7696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 trình thăng tiến</a:t>
            </a:r>
            <a:endParaRPr lang="en-US" alt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 năng TỰ HỌC là kỹ năng VUA</a:t>
            </a:r>
          </a:p>
        </p:txBody>
      </p:sp>
    </p:spTree>
    <p:extLst>
      <p:ext uri="{BB962C8B-B14F-4D97-AF65-F5344CB8AC3E}">
        <p14:creationId xmlns:p14="http://schemas.microsoft.com/office/powerpoint/2010/main" val="146345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umbs.dreamstime.com/thumb_727/72735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266" r="4000" b="3474"/>
          <a:stretch/>
        </p:blipFill>
        <p:spPr bwMode="auto">
          <a:xfrm>
            <a:off x="3080430" y="92765"/>
            <a:ext cx="5715000" cy="64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09974" y="1695261"/>
            <a:ext cx="185178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Cành lá: Bộ vị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6630" y="761182"/>
            <a:ext cx="86754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Gò má</a:t>
            </a:r>
            <a:endParaRPr lang="en-US" sz="2000" b="0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6452" y="2793870"/>
            <a:ext cx="119455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Lông mày</a:t>
            </a:r>
            <a:endParaRPr lang="en-US" sz="2000" b="0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3791" y="2730268"/>
            <a:ext cx="140692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Miệng, cằm</a:t>
            </a:r>
            <a:endParaRPr lang="en-US" sz="2000" b="0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9131" y="1868343"/>
            <a:ext cx="102207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Tai, mắt</a:t>
            </a:r>
            <a:endParaRPr lang="en-US" sz="2000" b="0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9276" y="1683128"/>
            <a:ext cx="59824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Mũi</a:t>
            </a:r>
            <a:endParaRPr lang="en-US" sz="2000" b="0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4708" y="521754"/>
            <a:ext cx="62228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endParaRPr lang="en-US" sz="2000" b="0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0125" y="293848"/>
            <a:ext cx="64851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Trán</a:t>
            </a:r>
            <a:endParaRPr lang="en-US" sz="2000" b="0" i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34380" y="3854379"/>
            <a:ext cx="29572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Thân: Gân xương, cốt cách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56630" y="4759165"/>
            <a:ext cx="247031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Rễ: Thần &amp; Khí</a:t>
            </a:r>
          </a:p>
          <a:p>
            <a:pPr algn="r"/>
            <a:r>
              <a:rPr lang="en-US" sz="2000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(ánh mắt &amp; giọng nói)</a:t>
            </a:r>
            <a:endParaRPr lang="en-US" sz="2000" b="0" i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1630" y="5895085"/>
            <a:ext cx="32025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Rễ: Hành vi thái độ sống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786174193"/>
              </p:ext>
            </p:extLst>
          </p:nvPr>
        </p:nvGraphicFramePr>
        <p:xfrm>
          <a:off x="4244904" y="1676400"/>
          <a:ext cx="816726" cy="46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98462539"/>
              </p:ext>
            </p:extLst>
          </p:nvPr>
        </p:nvGraphicFramePr>
        <p:xfrm>
          <a:off x="4982221" y="3733028"/>
          <a:ext cx="816726" cy="46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212580829"/>
              </p:ext>
            </p:extLst>
          </p:nvPr>
        </p:nvGraphicFramePr>
        <p:xfrm>
          <a:off x="3185788" y="4759165"/>
          <a:ext cx="816726" cy="46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33454419"/>
              </p:ext>
            </p:extLst>
          </p:nvPr>
        </p:nvGraphicFramePr>
        <p:xfrm>
          <a:off x="6204630" y="5478996"/>
          <a:ext cx="816726" cy="46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17C88D7-BA06-4E49-B649-E4FBCD59BB94}"/>
              </a:ext>
            </a:extLst>
          </p:cNvPr>
          <p:cNvSpPr/>
          <p:nvPr/>
        </p:nvSpPr>
        <p:spPr>
          <a:xfrm>
            <a:off x="44978" y="698792"/>
            <a:ext cx="3354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Xu h</a:t>
            </a:r>
            <a:r>
              <a:rPr lang="vi-VN" sz="2400" b="1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ớng tính cách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NGHIỆP QUÁ KHỨ</a:t>
            </a:r>
          </a:p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Năng khiếu bẩm sinh</a:t>
            </a:r>
            <a:endParaRPr lang="en-US" sz="2400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7D8FB6-056C-4DF2-A1D1-DFE37A72391C}"/>
              </a:ext>
            </a:extLst>
          </p:cNvPr>
          <p:cNvSpPr/>
          <p:nvPr/>
        </p:nvSpPr>
        <p:spPr>
          <a:xfrm>
            <a:off x="1277269" y="60259"/>
            <a:ext cx="300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Vòng tròn số 2</a:t>
            </a:r>
            <a:endParaRPr lang="en-US" sz="3200"/>
          </a:p>
        </p:txBody>
      </p:sp>
      <p:pic>
        <p:nvPicPr>
          <p:cNvPr id="23" name="Ảnh 10" descr="TamDinh copy.png">
            <a:extLst>
              <a:ext uri="{FF2B5EF4-FFF2-40B4-BE49-F238E27FC236}">
                <a16:creationId xmlns:a16="http://schemas.microsoft.com/office/drawing/2014/main" id="{3F2D5DCD-A8A0-470A-81CC-9CCCEF388F08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rcRect l="11852" t="8889" r="11111" b="10000"/>
          <a:stretch>
            <a:fillRect/>
          </a:stretch>
        </p:blipFill>
        <p:spPr bwMode="auto">
          <a:xfrm>
            <a:off x="68507" y="2119917"/>
            <a:ext cx="3202544" cy="449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8" y="2064029"/>
            <a:ext cx="3202544" cy="52677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600" b="1">
                <a:latin typeface="Cambria" panose="02040503050406030204" pitchFamily="18" charset="0"/>
                <a:ea typeface="Cambria" panose="02040503050406030204" pitchFamily="18" charset="0"/>
              </a:rPr>
              <a:t>4 cách xem tướng</a:t>
            </a:r>
            <a:endParaRPr lang="en-US" sz="26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2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tgia.com/pictures_fullsize/tuv1333011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46833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ource.cungmua.com/photos/giao%20qua%20noel/christmas-santa-claus%20copy%20co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7" t="12113"/>
          <a:stretch/>
        </p:blipFill>
        <p:spPr bwMode="auto">
          <a:xfrm>
            <a:off x="6400801" y="156653"/>
            <a:ext cx="2524124" cy="311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unuvathoitrang.vn/uploads/4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9"/>
          <a:stretch/>
        </p:blipFill>
        <p:spPr bwMode="auto">
          <a:xfrm>
            <a:off x="381000" y="3261271"/>
            <a:ext cx="3657600" cy="33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.f17.img.vnecdn.net/2014/06/04/grandhigh-635370384375668394-1-3502-3718-14018517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72" y="3261271"/>
            <a:ext cx="4657725" cy="33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00.i.aliimg.com/wsphoto/v0/1911944172_1/Halloween-font-b-witch-b-font-hats-font-b-witch-b-font-finger-cots-font-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27815" r="20626" b="18674"/>
          <a:stretch/>
        </p:blipFill>
        <p:spPr bwMode="auto">
          <a:xfrm>
            <a:off x="3416677" y="152400"/>
            <a:ext cx="2819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55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76200"/>
            <a:ext cx="6934200" cy="609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</a:rPr>
              <a:t>12 yếu tố làm giảm nội lực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0961" y="685800"/>
            <a:ext cx="8751234" cy="5867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bạn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1-Dựa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nhờ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vả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2-Tham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vọng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vọng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3-Nuông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đuối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hãi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4-Hay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chờ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(8/3),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5-Môi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vi-V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6-Thất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vọng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hờn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7-Thấy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</a:t>
            </a:r>
            <a:r>
              <a: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8-Hay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</a:t>
            </a:r>
            <a:r>
              <a: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niềm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(Cafe,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karaoke,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shoping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vi-V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game...)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9-Cả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thèm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10-Lười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11-Ba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12-Cơ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đuối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</a:t>
            </a:r>
            <a:r>
              <a:rPr lang="vi-V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4" name="Picture 2" descr="Image result for 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6166"/>
            <a:ext cx="976101" cy="11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tình yê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5340" r="6666" b="19402"/>
          <a:stretch/>
        </p:blipFill>
        <p:spPr bwMode="auto">
          <a:xfrm>
            <a:off x="5674884" y="655553"/>
            <a:ext cx="1945116" cy="10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0FA8142-171D-44A8-80C2-B7475CA9FAB3}"/>
              </a:ext>
            </a:extLst>
          </p:cNvPr>
          <p:cNvSpPr/>
          <p:nvPr/>
        </p:nvSpPr>
        <p:spPr>
          <a:xfrm>
            <a:off x="4829177" y="152400"/>
            <a:ext cx="4218236" cy="1446550"/>
          </a:xfrm>
          <a:prstGeom prst="rect">
            <a:avLst/>
          </a:prstGeom>
          <a:solidFill>
            <a:srgbClr val="CFFCB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Nhóm Zalo quét BarCode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“Huế-ĐN Chánh Kiến”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Cambria" panose="02040503050406030204" pitchFamily="18" charset="0"/>
              </a:rPr>
              <a:t>https://zalo.me/g/mqzppi153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Cambria" panose="02040503050406030204" pitchFamily="18" charset="0"/>
              </a:rPr>
              <a:t>Cùng nắm thông tin chung (Q&amp;A)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2BAC8-B10C-4A9F-857A-341E9DC2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49164"/>
            <a:ext cx="3989636" cy="3989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7E7DED-0D3E-46A2-A3DC-FF81BE6167C8}"/>
              </a:ext>
            </a:extLst>
          </p:cNvPr>
          <p:cNvSpPr/>
          <p:nvPr/>
        </p:nvSpPr>
        <p:spPr>
          <a:xfrm>
            <a:off x="144210" y="990600"/>
            <a:ext cx="4580190" cy="166199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FB.com/groups/ChanhKienTrongDoiSong</a:t>
            </a:r>
          </a:p>
          <a:p>
            <a:pPr algn="ctr"/>
            <a:r>
              <a:rPr lang="en-US" sz="1900" b="1">
                <a:latin typeface="Cambria" panose="02040503050406030204" pitchFamily="18" charset="0"/>
                <a:ea typeface="Cambria" panose="02040503050406030204" pitchFamily="18" charset="0"/>
              </a:rPr>
              <a:t>FB group “Chánh Kiến Trong Đời Sống”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 tin chung toàn bộ 3 miền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 nắm thông tin chung (Q&amp;A)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tài liệu các khóa học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C9E4742-10C6-4D66-B6CB-CF0149B2E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t="7448" r="6314" b="6341"/>
          <a:stretch/>
        </p:blipFill>
        <p:spPr>
          <a:xfrm>
            <a:off x="528961" y="2743200"/>
            <a:ext cx="3886201" cy="38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1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B7AED-F535-443D-ABBB-D85419F3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45" y="1504950"/>
            <a:ext cx="3848100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4763A-7771-48D3-A54D-429D2BD2F53A}"/>
              </a:ext>
            </a:extLst>
          </p:cNvPr>
          <p:cNvSpPr/>
          <p:nvPr/>
        </p:nvSpPr>
        <p:spPr>
          <a:xfrm>
            <a:off x="4829177" y="152400"/>
            <a:ext cx="4218236" cy="1138773"/>
          </a:xfrm>
          <a:prstGeom prst="rect">
            <a:avLst/>
          </a:prstGeom>
          <a:solidFill>
            <a:srgbClr val="CFFCB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Nhóm Zalo quét BarCode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Cần Th</a:t>
            </a:r>
            <a:r>
              <a:rPr lang="vi-VN" sz="2400" b="1">
                <a:solidFill>
                  <a:srgbClr val="FF000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Chánh Kiến”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Cambria" panose="02040503050406030204" pitchFamily="18" charset="0"/>
              </a:rPr>
              <a:t>Cùng nắm thông tin chung (Q&amp;A)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979BD-1EC7-4C9B-8ED4-D616E8F0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27" y="2012097"/>
            <a:ext cx="3848100" cy="3848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E9C0FB-DE7C-4BD6-B8C6-12BE92BA14E4}"/>
              </a:ext>
            </a:extLst>
          </p:cNvPr>
          <p:cNvSpPr/>
          <p:nvPr/>
        </p:nvSpPr>
        <p:spPr>
          <a:xfrm>
            <a:off x="96587" y="997803"/>
            <a:ext cx="4218236" cy="830997"/>
          </a:xfrm>
          <a:prstGeom prst="rect">
            <a:avLst/>
          </a:prstGeom>
          <a:solidFill>
            <a:srgbClr val="CFFCB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Nhóm Zalo quét BarCode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SG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cộng sự Chánh Kiến all”</a:t>
            </a:r>
          </a:p>
        </p:txBody>
      </p:sp>
    </p:spTree>
    <p:extLst>
      <p:ext uri="{BB962C8B-B14F-4D97-AF65-F5344CB8AC3E}">
        <p14:creationId xmlns:p14="http://schemas.microsoft.com/office/powerpoint/2010/main" val="675715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8B6F17-BAF0-47BC-9EC9-29DF5607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5" y="1219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040EAB-7267-46B5-8BC2-8E8E35143839}"/>
              </a:ext>
            </a:extLst>
          </p:cNvPr>
          <p:cNvSpPr/>
          <p:nvPr/>
        </p:nvSpPr>
        <p:spPr>
          <a:xfrm>
            <a:off x="4829177" y="152400"/>
            <a:ext cx="4218236" cy="830997"/>
          </a:xfrm>
          <a:prstGeom prst="rect">
            <a:avLst/>
          </a:prstGeom>
          <a:solidFill>
            <a:srgbClr val="CFFCB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Nhóm Zalo quét BarCode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Hải Phòng 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Chánh Kiến”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631B1-E5EF-4926-B019-EF60A012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2" y="2286000"/>
            <a:ext cx="4000500" cy="4000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C58925-743C-4101-BA91-3D143374EFB3}"/>
              </a:ext>
            </a:extLst>
          </p:cNvPr>
          <p:cNvSpPr/>
          <p:nvPr/>
        </p:nvSpPr>
        <p:spPr>
          <a:xfrm>
            <a:off x="239464" y="1295400"/>
            <a:ext cx="4218236" cy="830997"/>
          </a:xfrm>
          <a:prstGeom prst="rect">
            <a:avLst/>
          </a:prstGeom>
          <a:solidFill>
            <a:srgbClr val="CFFCB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Nhóm Zalo quét BarCode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Nghệ An 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Chánh Kiến”</a:t>
            </a:r>
          </a:p>
        </p:txBody>
      </p:sp>
    </p:spTree>
    <p:extLst>
      <p:ext uri="{BB962C8B-B14F-4D97-AF65-F5344CB8AC3E}">
        <p14:creationId xmlns:p14="http://schemas.microsoft.com/office/powerpoint/2010/main" val="583873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669BA4-25D0-4BB2-8053-EE372AEFAE02}"/>
              </a:ext>
            </a:extLst>
          </p:cNvPr>
          <p:cNvSpPr/>
          <p:nvPr/>
        </p:nvSpPr>
        <p:spPr>
          <a:xfrm>
            <a:off x="533400" y="762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Quét 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</a:rPr>
              <a:t>Barcode Zalo </a:t>
            </a:r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là vào nhóm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Dành cho ai cùng muốn cộng sự lan tỏa...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F71CE-65BF-4E9D-B0F1-735097E0D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" t="1574" r="3147" b="14445"/>
          <a:stretch/>
        </p:blipFill>
        <p:spPr>
          <a:xfrm>
            <a:off x="4877393" y="1230292"/>
            <a:ext cx="3923708" cy="39034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BE4CDF-08C7-41F3-A74F-352107F73978}"/>
              </a:ext>
            </a:extLst>
          </p:cNvPr>
          <p:cNvSpPr/>
          <p:nvPr/>
        </p:nvSpPr>
        <p:spPr>
          <a:xfrm>
            <a:off x="5715000" y="5627708"/>
            <a:ext cx="25106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Chánh Kiến HN all</a:t>
            </a:r>
            <a:endParaRPr lang="en-US" sz="22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CF6F5C-B30E-47FE-82C1-8E670BBFCE5D}"/>
              </a:ext>
            </a:extLst>
          </p:cNvPr>
          <p:cNvSpPr/>
          <p:nvPr/>
        </p:nvSpPr>
        <p:spPr>
          <a:xfrm>
            <a:off x="398552" y="5419729"/>
            <a:ext cx="36535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Chánh kiến HN</a:t>
            </a:r>
          </a:p>
          <a:p>
            <a:pPr algn="ctr"/>
            <a:r>
              <a:rPr lang="en-US" sz="2200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Dành cho GV và Giáo Dục </a:t>
            </a:r>
          </a:p>
          <a:p>
            <a:pPr algn="ctr"/>
            <a:r>
              <a:rPr lang="en-US" sz="2200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 khu vực HN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EF407-FE6E-4C74-93A0-D6C5EDA0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1217592"/>
            <a:ext cx="4027508" cy="40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64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8E285-BF8E-42DB-87D4-8E648E59D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609600"/>
            <a:ext cx="8668512" cy="5952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6E03D-11FF-40CE-9A9F-82313B1E7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053" r="1668" b="1878"/>
          <a:stretch/>
        </p:blipFill>
        <p:spPr>
          <a:xfrm>
            <a:off x="76200" y="152400"/>
            <a:ext cx="8991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03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175704"/>
            <a:ext cx="6477000" cy="1424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CHA MẸ CHỌN GÌ?</a:t>
            </a:r>
          </a:p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Mua dàn karaoke/1 kệ sách</a:t>
            </a:r>
          </a:p>
          <a:p>
            <a:r>
              <a:rPr lang="vi-VN" sz="3200">
                <a:latin typeface="Cambria" panose="02040503050406030204" pitchFamily="18" charset="0"/>
                <a:cs typeface="Times New Roman" panose="02020603050405020304" pitchFamily="18" charset="0"/>
              </a:rPr>
              <a:t>Cả nhà đi ăn cuối tuần/ nhà sách</a:t>
            </a:r>
            <a:endParaRPr lang="en-US" sz="32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://www.ttvhq5.com.vn/images/upload/image/dichvu/cacdoitac/nhsp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giaoduc.net.vn/Uploaded/buikhuong/2012_10_03/dam-cuoi-o-truong-hoc-giaoducvietnam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22572" r="13083"/>
          <a:stretch/>
        </p:blipFill>
        <p:spPr bwMode="auto">
          <a:xfrm>
            <a:off x="88187" y="1828800"/>
            <a:ext cx="4734973" cy="34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tvhq5.com.vn/images/upload/image/dichvu/cacdoitac/nhsp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r="11542" b="15866"/>
          <a:stretch/>
        </p:blipFill>
        <p:spPr bwMode="auto">
          <a:xfrm>
            <a:off x="4857517" y="1825624"/>
            <a:ext cx="4199035" cy="34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7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E1862-AA2D-44E7-80AF-55D3D0B5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6934200" cy="609600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</a:rPr>
              <a:t>3 Quyền để Tr</a:t>
            </a:r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</a:rPr>
              <a:t>ởng Thành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23CAA-9A08-48B7-8283-77F4A67E6F63}"/>
              </a:ext>
            </a:extLst>
          </p:cNvPr>
          <p:cNvSpPr/>
          <p:nvPr/>
        </p:nvSpPr>
        <p:spPr>
          <a:xfrm>
            <a:off x="93216" y="2295444"/>
            <a:ext cx="8898384" cy="4486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>
                <a:latin typeface="Cambria" panose="02040503050406030204" pitchFamily="18" charset="0"/>
              </a:rPr>
              <a:t>Trao cho con cái </a:t>
            </a:r>
            <a:r>
              <a:rPr lang="en-US" sz="2800" b="1">
                <a:latin typeface="Cambria" panose="02040503050406030204" pitchFamily="18" charset="0"/>
              </a:rPr>
              <a:t>QUYỀN Đ</a:t>
            </a:r>
            <a:r>
              <a:rPr lang="vi-VN" sz="2800" b="1">
                <a:latin typeface="Cambria" panose="02040503050406030204" pitchFamily="18" charset="0"/>
              </a:rPr>
              <a:t>Ư</a:t>
            </a:r>
            <a:r>
              <a:rPr lang="en-US" sz="2800" b="1">
                <a:latin typeface="Cambria" panose="02040503050406030204" pitchFamily="18" charset="0"/>
              </a:rPr>
              <a:t>ỢC TRƯỞNG THÀNH </a:t>
            </a:r>
            <a:br>
              <a:rPr lang="en-US" sz="2800">
                <a:latin typeface="Cambria" panose="02040503050406030204" pitchFamily="18" charset="0"/>
              </a:rPr>
            </a:br>
            <a:r>
              <a:rPr lang="en-US" sz="2800" i="1">
                <a:latin typeface="Cambria" panose="02040503050406030204" pitchFamily="18" charset="0"/>
              </a:rPr>
              <a:t>(khác với Nuông chiều, Sung s</a:t>
            </a:r>
            <a:r>
              <a:rPr lang="vi-VN" sz="2800" i="1">
                <a:latin typeface="Cambria" panose="02040503050406030204" pitchFamily="18" charset="0"/>
              </a:rPr>
              <a:t>ư</a:t>
            </a:r>
            <a:r>
              <a:rPr lang="en-US" sz="2800" i="1">
                <a:latin typeface="Cambria" panose="02040503050406030204" pitchFamily="18" charset="0"/>
              </a:rPr>
              <a:t>ớng, Dễ dàng...)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b="1">
                <a:latin typeface="Cambria" panose="02040503050406030204" pitchFamily="18" charset="0"/>
              </a:rPr>
              <a:t>Quyền đ</a:t>
            </a:r>
            <a:r>
              <a:rPr lang="vi-VN" sz="2800" b="1">
                <a:latin typeface="Cambria" panose="02040503050406030204" pitchFamily="18" charset="0"/>
              </a:rPr>
              <a:t>ư</a:t>
            </a:r>
            <a:r>
              <a:rPr lang="en-US" sz="2800" b="1">
                <a:latin typeface="Cambria" panose="02040503050406030204" pitchFamily="18" charset="0"/>
              </a:rPr>
              <a:t>ợc RA QUYẾT ĐỊNH SAI SÓT, LẦM LỖI </a:t>
            </a:r>
            <a:br>
              <a:rPr lang="en-US" sz="2800" b="1">
                <a:latin typeface="Cambria" panose="02040503050406030204" pitchFamily="18" charset="0"/>
              </a:rPr>
            </a:br>
            <a:r>
              <a:rPr lang="en-US" sz="2800" b="1">
                <a:latin typeface="Cambria" panose="02040503050406030204" pitchFamily="18" charset="0"/>
              </a:rPr>
              <a:t>ĐÚC KẾT ra bài học để SỬA LỖI </a:t>
            </a:r>
            <a:r>
              <a:rPr lang="en-US" sz="2800" i="1">
                <a:latin typeface="Cambria" panose="02040503050406030204" pitchFamily="18" charset="0"/>
              </a:rPr>
              <a:t>(khác với đòi hỏi phải hoàn hảo, phải điểm cao, phải thành tích... sĩ diện)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b="1">
                <a:latin typeface="Cambria" panose="02040503050406030204" pitchFamily="18" charset="0"/>
              </a:rPr>
              <a:t>Quyền đ</a:t>
            </a:r>
            <a:r>
              <a:rPr lang="vi-VN" sz="2800" b="1">
                <a:latin typeface="Cambria" panose="02040503050406030204" pitchFamily="18" charset="0"/>
              </a:rPr>
              <a:t>ư</a:t>
            </a:r>
            <a:r>
              <a:rPr lang="en-US" sz="2800" b="1">
                <a:latin typeface="Cambria" panose="02040503050406030204" pitchFamily="18" charset="0"/>
              </a:rPr>
              <a:t>ợc RÈN LUYỆN, ch</a:t>
            </a:r>
            <a:r>
              <a:rPr lang="vi-VN" sz="2800" b="1">
                <a:latin typeface="Cambria" panose="02040503050406030204" pitchFamily="18" charset="0"/>
              </a:rPr>
              <a:t>ơ</a:t>
            </a:r>
            <a:r>
              <a:rPr lang="en-US" sz="2800" b="1">
                <a:latin typeface="Cambria" panose="02040503050406030204" pitchFamily="18" charset="0"/>
              </a:rPr>
              <a:t>i với THÁCH THỨC</a:t>
            </a:r>
            <a:br>
              <a:rPr lang="en-US" sz="2800" b="1">
                <a:latin typeface="Cambria" panose="02040503050406030204" pitchFamily="18" charset="0"/>
              </a:rPr>
            </a:br>
            <a:r>
              <a:rPr lang="en-US" sz="2800" b="1">
                <a:latin typeface="Cambria" panose="02040503050406030204" pitchFamily="18" charset="0"/>
              </a:rPr>
              <a:t>Đ</a:t>
            </a:r>
            <a:r>
              <a:rPr lang="vi-VN" sz="2800" b="1">
                <a:latin typeface="Cambria" panose="02040503050406030204" pitchFamily="18" charset="0"/>
              </a:rPr>
              <a:t>ư</a:t>
            </a:r>
            <a:r>
              <a:rPr lang="en-US" sz="2800" b="1">
                <a:latin typeface="Cambria" panose="02040503050406030204" pitchFamily="18" charset="0"/>
              </a:rPr>
              <a:t>ợc đón nhận KHÓ KHỔ... </a:t>
            </a:r>
            <a:r>
              <a:rPr lang="en-US" sz="2800" i="1">
                <a:latin typeface="Cambria" panose="02040503050406030204" pitchFamily="18" charset="0"/>
              </a:rPr>
              <a:t>(khác với an toàn, bảo bọc, và cái gì cũng phải xin phép ba mẹ, cái gì khó khổ cũng làm hộ con...)</a:t>
            </a:r>
            <a:endParaRPr lang="en-US" sz="2800" i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31FB70-D1CE-48E9-B777-AB2546C7F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14518"/>
              </p:ext>
            </p:extLst>
          </p:nvPr>
        </p:nvGraphicFramePr>
        <p:xfrm>
          <a:off x="93216" y="762000"/>
          <a:ext cx="8974583" cy="1402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10644">
                  <a:extLst>
                    <a:ext uri="{9D8B030D-6E8A-4147-A177-3AD203B41FA5}">
                      <a16:colId xmlns:a16="http://schemas.microsoft.com/office/drawing/2014/main" val="1931874673"/>
                    </a:ext>
                  </a:extLst>
                </a:gridCol>
                <a:gridCol w="2228723">
                  <a:extLst>
                    <a:ext uri="{9D8B030D-6E8A-4147-A177-3AD203B41FA5}">
                      <a16:colId xmlns:a16="http://schemas.microsoft.com/office/drawing/2014/main" val="447331855"/>
                    </a:ext>
                  </a:extLst>
                </a:gridCol>
                <a:gridCol w="3535216">
                  <a:extLst>
                    <a:ext uri="{9D8B030D-6E8A-4147-A177-3AD203B41FA5}">
                      <a16:colId xmlns:a16="http://schemas.microsoft.com/office/drawing/2014/main" val="118119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Nuôi (1-5đ)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Dạy (5-7đ)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Rèn (7-9đ)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04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Gà công nghiệp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Gà chạy bộ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Gà rừng =&gt; Đại bàng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5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 c</a:t>
                      </a:r>
                      <a:r>
                        <a:rPr lang="vi-VN" sz="23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3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ng, nuông chiều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 kiến thức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Mạnh mẽ, v</a:t>
                      </a:r>
                      <a:r>
                        <a:rPr lang="vi-VN" sz="23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3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ợt khó, tự lập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3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791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943600" cy="868362"/>
          </a:xfrm>
        </p:spPr>
        <p:txBody>
          <a:bodyPr>
            <a:normAutofit/>
          </a:bodyPr>
          <a:lstStyle/>
          <a:p>
            <a:r>
              <a:rPr lang="en-US" sz="3600"/>
              <a:t>Tự tìm hiểu bản đồ</a:t>
            </a:r>
          </a:p>
        </p:txBody>
      </p:sp>
      <p:pic>
        <p:nvPicPr>
          <p:cNvPr id="2050" name="Picture 2" descr="https://scontent-sin1-1.xx.fbcdn.net/hphotos-xfa1/v/t1.0-9/11822393_1481193755528728_2474062685138703418_n.jpg?oh=657cb076aadc5f854bde48be4f428b67&amp;oe=564608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96962"/>
            <a:ext cx="8001000" cy="53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26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46624"/>
            <a:ext cx="4267200" cy="914400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Khéo léo &amp; vượt qua nỗi sợ</a:t>
            </a:r>
          </a:p>
        </p:txBody>
      </p:sp>
      <p:pic>
        <p:nvPicPr>
          <p:cNvPr id="4098" name="Picture 2" descr="https://fbcdn-sphotos-a-a.akamaihd.net/hphotos-ak-xpt1/v/t1.0-9/11698820_1470918423222928_882204050531592877_n.jpg?oh=4c7763744641683c743c3a5404f81250&amp;oe=563DEF3D&amp;__gda__=1451083833_6dfd863386397afd59ff4eac756bbf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43000"/>
            <a:ext cx="8153400" cy="542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04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7174"/>
            <a:ext cx="6553200" cy="58658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Võ thuật: biết bảo vệ mình &amp; người khác</a:t>
            </a:r>
          </a:p>
        </p:txBody>
      </p:sp>
      <p:pic>
        <p:nvPicPr>
          <p:cNvPr id="6146" name="Picture 2" descr="https://fbcdn-sphotos-e-a.akamaihd.net/hphotos-ak-xtf1/v/t1.0-9/11406397_1460700927578011_7762925472306337864_n.jpg?oh=2ec2590b48fa588e18f73a59d46ca3c1&amp;oe=564B5991&amp;__gda__=1450989881_418ccc961189959b1a614f29049ed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7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60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953000" cy="9144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FF0000"/>
                </a:solidFill>
              </a:rPr>
              <a:t>Yên lặng, tĩnh tâm</a:t>
            </a:r>
            <a:br>
              <a:rPr lang="en-US" sz="3600">
                <a:solidFill>
                  <a:srgbClr val="FF0000"/>
                </a:solidFill>
              </a:rPr>
            </a:br>
            <a:r>
              <a:rPr lang="en-US" sz="3600">
                <a:solidFill>
                  <a:srgbClr val="FF0000"/>
                </a:solidFill>
              </a:rPr>
              <a:t>lắng nghe chính mình</a:t>
            </a:r>
          </a:p>
        </p:txBody>
      </p:sp>
      <p:pic>
        <p:nvPicPr>
          <p:cNvPr id="1028" name="Picture 4" descr="https://scontent-sin1-1.xx.fbcdn.net/hphotos-xpf1/t31.0-8/1599376_1463113460670091_97602495813728771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77200" cy="53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95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248400" cy="792162"/>
          </a:xfrm>
        </p:spPr>
        <p:txBody>
          <a:bodyPr/>
          <a:lstStyle/>
          <a:p>
            <a:r>
              <a:rPr lang="en-US"/>
              <a:t>Đi chợ, nấu ăn</a:t>
            </a:r>
          </a:p>
        </p:txBody>
      </p:sp>
      <p:pic>
        <p:nvPicPr>
          <p:cNvPr id="11266" name="Picture 2" descr="https://scontent-sin1-1.xx.fbcdn.net/hphotos-xfp1/v/t1.0-9/11160008_1431468377167933_2607017808826068056_n.jpg?oh=75055a9456d9ffe3334aee05eea8f323&amp;oe=56812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49"/>
            <a:ext cx="76200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62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/>
              <a:t>Vượt thác</a:t>
            </a:r>
          </a:p>
        </p:txBody>
      </p:sp>
      <p:pic>
        <p:nvPicPr>
          <p:cNvPr id="8194" name="Picture 2" descr="https://scontent-sin1-1.xx.fbcdn.net/hphotos-xat1/t31.0-8/11312638_787044061414965_148082819146233375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37334"/>
            <a:ext cx="8458200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40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53200" cy="762000"/>
          </a:xfrm>
        </p:spPr>
        <p:txBody>
          <a:bodyPr>
            <a:noAutofit/>
          </a:bodyPr>
          <a:lstStyle/>
          <a:p>
            <a:r>
              <a:rPr lang="en-US" sz="2800" b="1"/>
              <a:t>Vẽ tranh, làm đồ thủ công</a:t>
            </a:r>
            <a:br>
              <a:rPr lang="en-US" sz="2800" b="1"/>
            </a:br>
            <a:r>
              <a:rPr lang="en-US" sz="2800" b="1"/>
              <a:t>cùng nhóm đi bán, rồi thăm trẻ mồ côi</a:t>
            </a:r>
          </a:p>
        </p:txBody>
      </p:sp>
      <p:pic>
        <p:nvPicPr>
          <p:cNvPr id="12290" name="Picture 2" descr="https://scontent-sin1-1.xx.fbcdn.net/hphotos-xpt1/v/t1.0-9/11700885_809497982502906_2558723216740508597_n.jpg?oh=39721ca811354f3d9b17b3faf2565fdf&amp;oe=564E584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1"/>
          <a:stretch/>
        </p:blipFill>
        <p:spPr bwMode="auto">
          <a:xfrm>
            <a:off x="618930" y="990600"/>
            <a:ext cx="7906139" cy="52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79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-5179"/>
            <a:ext cx="6400800" cy="990600"/>
          </a:xfrm>
        </p:spPr>
        <p:txBody>
          <a:bodyPr>
            <a:noAutofit/>
          </a:bodyPr>
          <a:lstStyle/>
          <a:p>
            <a:r>
              <a:rPr lang="en-US" sz="2000" b="1"/>
              <a:t>Vận động ký tên cùng bảo vệ môi trường sạch xanh: </a:t>
            </a:r>
            <a:br>
              <a:rPr lang="en-US" sz="2000" b="1"/>
            </a:br>
            <a:r>
              <a:rPr lang="en-US" sz="2800" b="1"/>
              <a:t>không xả rác, không rượu bia, thuốc lá…</a:t>
            </a:r>
            <a:endParaRPr lang="en-US" sz="2000" b="1"/>
          </a:p>
        </p:txBody>
      </p:sp>
      <p:pic>
        <p:nvPicPr>
          <p:cNvPr id="13314" name="Picture 2" descr="https://fbcdn-sphotos-d-a.akamaihd.net/hphotos-ak-xtp1/t31.0-8/10947428_736169816502390_664512318144224662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153400" cy="54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72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203073"/>
            <a:ext cx="3596641" cy="762000"/>
          </a:xfrm>
        </p:spPr>
        <p:txBody>
          <a:bodyPr>
            <a:normAutofit/>
          </a:bodyPr>
          <a:lstStyle/>
          <a:p>
            <a:r>
              <a:rPr lang="en-US"/>
              <a:t>Cùng nhặt rác</a:t>
            </a:r>
          </a:p>
        </p:txBody>
      </p:sp>
      <p:pic>
        <p:nvPicPr>
          <p:cNvPr id="14338" name="Picture 2" descr="https://scontent-sin1-1.xx.fbcdn.net/hphotos-xtp1/v/t1.0-9/11541962_808985675887470_6879345927977281559_n.jpg?oh=02ed6ceafceec35d0eb090b6733e4383&amp;oe=563E4DF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718"/>
          <a:stretch/>
        </p:blipFill>
        <p:spPr bwMode="auto">
          <a:xfrm>
            <a:off x="76200" y="1170361"/>
            <a:ext cx="5257800" cy="48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fbcdn-sphotos-f-a.akamaihd.net/hphotos-ak-xfp1/v/t1.0-9/20320_808983282554376_4641825944923277365_n.jpg?oh=2f2cecdc4bc2727509a9995cc2a02dee&amp;oe=564A399E&amp;__gda__=1447346845_780d69f9b6f8776c8f47e03cf64aa2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5" r="12535"/>
          <a:stretch/>
        </p:blipFill>
        <p:spPr bwMode="auto">
          <a:xfrm>
            <a:off x="5368771" y="1180718"/>
            <a:ext cx="3628883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58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105400" cy="762000"/>
          </a:xfrm>
        </p:spPr>
        <p:txBody>
          <a:bodyPr>
            <a:normAutofit/>
          </a:bodyPr>
          <a:lstStyle/>
          <a:p>
            <a:r>
              <a:rPr lang="en-US" sz="4000"/>
              <a:t>Các nhóm tự nấu ăn</a:t>
            </a:r>
          </a:p>
        </p:txBody>
      </p:sp>
      <p:pic>
        <p:nvPicPr>
          <p:cNvPr id="15362" name="Picture 2" descr="https://fbcdn-sphotos-b-a.akamaihd.net/hphotos-ak-xtp1/v/t1.0-9/p600x600/11705321_808555892597115_2227268043302536659_n.jpg?oh=c2ec1826622614e8846e09b8cd8d1775&amp;oe=567CFE51&amp;__gda__=1451330502_0621e2f4a0e333f43bc227736f3595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002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content-sin1-1.xx.fbcdn.net/hphotos-xpt1/v/t1.0-9/11707392_808555335930504_425507181369432149_n.jpg?oh=80772c25cde9aa037edb8eb7bab76f9e&amp;oe=563C4B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5705"/>
          <a:stretch/>
        </p:blipFill>
        <p:spPr bwMode="auto">
          <a:xfrm>
            <a:off x="5622471" y="1600200"/>
            <a:ext cx="3352800" cy="404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9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014632" cy="10668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Sinh+Nuôi =&gt; Dạy+Rèn</a:t>
            </a:r>
          </a:p>
        </p:txBody>
      </p:sp>
      <p:pic>
        <p:nvPicPr>
          <p:cNvPr id="1028" name="Picture 4" descr="http://www.atlazbooks.com/images/book/image/Nuoi_con_mau_l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8" b="9865"/>
          <a:stretch/>
        </p:blipFill>
        <p:spPr bwMode="auto">
          <a:xfrm>
            <a:off x="76200" y="1143000"/>
            <a:ext cx="4038600" cy="427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'Đúc kết' cách người Nhật dạy trẻ mẫu giáo -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8889" r="16000"/>
          <a:stretch/>
        </p:blipFill>
        <p:spPr bwMode="auto">
          <a:xfrm>
            <a:off x="4876800" y="1143000"/>
            <a:ext cx="4184342" cy="42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634881" y="5257800"/>
            <a:ext cx="4509119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/>
              <a:t>Cho con tập ăn đúng giờ, tự ăn (chấp nhận rơi vãi)</a:t>
            </a:r>
          </a:p>
        </p:txBody>
      </p:sp>
    </p:spTree>
    <p:extLst>
      <p:ext uri="{BB962C8B-B14F-4D97-AF65-F5344CB8AC3E}">
        <p14:creationId xmlns:p14="http://schemas.microsoft.com/office/powerpoint/2010/main" val="76123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-sin1-1.xx.fbcdn.net/hphotos-xtf1/t31.0-8/p180x540/1425413_796895430429828_5468407068577202639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20741" r="37701" b="15556"/>
          <a:stretch/>
        </p:blipFill>
        <p:spPr bwMode="auto">
          <a:xfrm>
            <a:off x="87086" y="228600"/>
            <a:ext cx="45720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-sin1-1.xx.fbcdn.net/hphotos-xpa1/t31.0-8/p180x540/11072055_796892590430112_827105099211680736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3581400"/>
            <a:ext cx="4565781" cy="30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content-sin1-1.xx.fbcdn.net/hphotos-xat1/v/t1.0-9/p600x600/11193412_799701446815893_6573421150057648525_n.jpg?oh=dd626ec8be44e1a881b86116c0d26059&amp;oe=5649039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4209272" cy="561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44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bcdn-sphotos-a-a.akamaihd.net/hphotos-ak-prn1/q71/s720x720/553039_10200314816465447_2127555198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39809" r="8827" b="29849"/>
          <a:stretch/>
        </p:blipFill>
        <p:spPr bwMode="auto">
          <a:xfrm>
            <a:off x="263525" y="1143000"/>
            <a:ext cx="33178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70" y="89647"/>
            <a:ext cx="5009030" cy="32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bcdn-sphotos-g-a.akamaihd.net/hphotos-ak-ash3/527034_442014422584599_757476747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25764" b="14236"/>
          <a:stretch/>
        </p:blipFill>
        <p:spPr bwMode="auto">
          <a:xfrm>
            <a:off x="225425" y="3107191"/>
            <a:ext cx="8537575" cy="35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75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532372" y="609600"/>
            <a:ext cx="8229600" cy="949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b="1"/>
              <a:t>Đối tượng là </a:t>
            </a:r>
            <a:r>
              <a:rPr lang="en-US"/>
              <a:t>các </a:t>
            </a:r>
            <a:r>
              <a:rPr lang="en-US">
                <a:solidFill>
                  <a:srgbClr val="FF0000"/>
                </a:solidFill>
              </a:rPr>
              <a:t>CHA MẸ </a:t>
            </a:r>
            <a:r>
              <a:rPr lang="en-US"/>
              <a:t>mong muốn dạy con nên người. </a:t>
            </a:r>
            <a:r>
              <a:rPr lang="en-US" i="1">
                <a:solidFill>
                  <a:srgbClr val="FF0000"/>
                </a:solidFill>
              </a:rPr>
              <a:t>Ông bà </a:t>
            </a:r>
            <a:r>
              <a:rPr lang="en-US" i="1"/>
              <a:t>hoặc các </a:t>
            </a:r>
            <a:r>
              <a:rPr lang="en-US" i="1">
                <a:solidFill>
                  <a:srgbClr val="FF0000"/>
                </a:solidFill>
              </a:rPr>
              <a:t>bạn trẻ </a:t>
            </a:r>
            <a:r>
              <a:rPr lang="en-US" i="1"/>
              <a:t>sẽ làm cha mẹ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443" y="4131939"/>
            <a:ext cx="8783114" cy="2152711"/>
            <a:chOff x="304800" y="4476689"/>
            <a:chExt cx="8783114" cy="21527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t="29445" b="11813"/>
            <a:stretch/>
          </p:blipFill>
          <p:spPr>
            <a:xfrm>
              <a:off x="304800" y="4495800"/>
              <a:ext cx="2514600" cy="2133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50" t="22500" b="6921"/>
            <a:stretch/>
          </p:blipFill>
          <p:spPr>
            <a:xfrm>
              <a:off x="2946400" y="4478151"/>
              <a:ext cx="2692400" cy="21512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57"/>
            <a:stretch/>
          </p:blipFill>
          <p:spPr>
            <a:xfrm>
              <a:off x="5716787" y="4476689"/>
              <a:ext cx="3371127" cy="215271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08687" y="1447800"/>
            <a:ext cx="8926626" cy="2582866"/>
            <a:chOff x="115419" y="1818805"/>
            <a:chExt cx="8926626" cy="2582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2" t="15652" b="11304"/>
            <a:stretch/>
          </p:blipFill>
          <p:spPr>
            <a:xfrm>
              <a:off x="4802654" y="1833896"/>
              <a:ext cx="2118684" cy="2567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12222" r="7038" b="17778"/>
            <a:stretch/>
          </p:blipFill>
          <p:spPr>
            <a:xfrm>
              <a:off x="2240336" y="1818805"/>
              <a:ext cx="2406836" cy="25700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2" t="11111" r="7552"/>
            <a:stretch/>
          </p:blipFill>
          <p:spPr>
            <a:xfrm>
              <a:off x="115419" y="1818805"/>
              <a:ext cx="1969435" cy="25828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7" t="22566" r="21381" b="26323"/>
            <a:stretch/>
          </p:blipFill>
          <p:spPr>
            <a:xfrm>
              <a:off x="7076820" y="1818805"/>
              <a:ext cx="1965225" cy="25828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752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4"/>
    </mc:Choice>
    <mc:Fallback xmlns="">
      <p:transition spd="slow" advTm="11734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2" y="31072"/>
            <a:ext cx="5880847" cy="79216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Thử thách Cần Giờ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650663"/>
            <a:ext cx="7315200" cy="4773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>
                <a:solidFill>
                  <a:srgbClr val="FF0000"/>
                </a:solidFill>
              </a:rPr>
              <a:t>Rèn Ý chí với băng rừng ngập mặn 3km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 t="537" r="34960"/>
          <a:stretch/>
        </p:blipFill>
        <p:spPr>
          <a:xfrm>
            <a:off x="127967" y="1295400"/>
            <a:ext cx="2310433" cy="4333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0000" r="7037" b="5555"/>
          <a:stretch/>
        </p:blipFill>
        <p:spPr>
          <a:xfrm>
            <a:off x="2577353" y="1295400"/>
            <a:ext cx="3061447" cy="4333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01660"/>
            <a:ext cx="3287806" cy="4327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2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4"/>
    </mc:Choice>
    <mc:Fallback xmlns="">
      <p:transition spd="slow" advTm="16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807" objId="3"/>
      </p14:showEvt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37975EA3-F494-4172-832C-476FB21F4869}"/>
              </a:ext>
            </a:extLst>
          </p:cNvPr>
          <p:cNvSpPr/>
          <p:nvPr/>
        </p:nvSpPr>
        <p:spPr>
          <a:xfrm>
            <a:off x="2869972" y="2537597"/>
            <a:ext cx="3452707" cy="774558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B46C1AC-3E82-4770-B504-063FAEC59196}"/>
              </a:ext>
            </a:extLst>
          </p:cNvPr>
          <p:cNvSpPr/>
          <p:nvPr/>
        </p:nvSpPr>
        <p:spPr>
          <a:xfrm>
            <a:off x="6131155" y="2341171"/>
            <a:ext cx="1590394" cy="1288239"/>
          </a:xfrm>
          <a:prstGeom prst="triangle">
            <a:avLst/>
          </a:prstGeom>
          <a:solidFill>
            <a:srgbClr val="7DF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A2F003-0F84-4669-B723-3C84079F1BC4}"/>
              </a:ext>
            </a:extLst>
          </p:cNvPr>
          <p:cNvSpPr/>
          <p:nvPr/>
        </p:nvSpPr>
        <p:spPr>
          <a:xfrm>
            <a:off x="6781490" y="2190514"/>
            <a:ext cx="303160" cy="304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EB0B9-100B-4AA6-A869-FE20C99F14EC}"/>
              </a:ext>
            </a:extLst>
          </p:cNvPr>
          <p:cNvSpPr/>
          <p:nvPr/>
        </p:nvSpPr>
        <p:spPr>
          <a:xfrm>
            <a:off x="6411365" y="1845224"/>
            <a:ext cx="109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Trí tuệ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DC73B-6CEE-46B0-9F8E-679367E6A9D7}"/>
              </a:ext>
            </a:extLst>
          </p:cNvPr>
          <p:cNvSpPr/>
          <p:nvPr/>
        </p:nvSpPr>
        <p:spPr>
          <a:xfrm>
            <a:off x="7010400" y="3714655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Nghị lực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F47A1C-F8D6-45B9-AD2C-EC6C15929673}"/>
              </a:ext>
            </a:extLst>
          </p:cNvPr>
          <p:cNvSpPr/>
          <p:nvPr/>
        </p:nvSpPr>
        <p:spPr>
          <a:xfrm>
            <a:off x="5551204" y="3714655"/>
            <a:ext cx="1239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Cambria" panose="020405030504060302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05F04E-3FE6-49FE-9682-423656DD2E11}"/>
              </a:ext>
            </a:extLst>
          </p:cNvPr>
          <p:cNvSpPr/>
          <p:nvPr/>
        </p:nvSpPr>
        <p:spPr>
          <a:xfrm>
            <a:off x="6322680" y="2876490"/>
            <a:ext cx="1183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Cambria" panose="02040503050406030204" pitchFamily="18" charset="0"/>
                <a:cs typeface="Times New Roman" panose="02020603050405020304" pitchFamily="18" charset="0"/>
              </a:rPr>
              <a:t>3 gốc rễ</a:t>
            </a:r>
          </a:p>
          <a:p>
            <a:pPr algn="ctr"/>
            <a:r>
              <a:rPr lang="en-US" sz="1400" b="1">
                <a:latin typeface="Cambria" panose="02040503050406030204" pitchFamily="18" charset="0"/>
                <a:cs typeface="Times New Roman" panose="02020603050405020304" pitchFamily="18" charset="0"/>
              </a:rPr>
              <a:t>bên TRONG</a:t>
            </a:r>
            <a:endParaRPr lang="en-US" sz="1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B56074-5F51-4F69-A4D8-1CC2D96C925B}"/>
              </a:ext>
            </a:extLst>
          </p:cNvPr>
          <p:cNvSpPr/>
          <p:nvPr/>
        </p:nvSpPr>
        <p:spPr>
          <a:xfrm>
            <a:off x="6019520" y="3459998"/>
            <a:ext cx="303160" cy="304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B8C835-F024-43B6-8E27-B1D12A45D1A2}"/>
              </a:ext>
            </a:extLst>
          </p:cNvPr>
          <p:cNvSpPr/>
          <p:nvPr/>
        </p:nvSpPr>
        <p:spPr>
          <a:xfrm>
            <a:off x="7539150" y="3439891"/>
            <a:ext cx="303160" cy="304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A3390C8-85F7-446D-B7A1-6F7DB40EBE23}"/>
              </a:ext>
            </a:extLst>
          </p:cNvPr>
          <p:cNvSpPr/>
          <p:nvPr/>
        </p:nvSpPr>
        <p:spPr>
          <a:xfrm>
            <a:off x="1484394" y="2341171"/>
            <a:ext cx="1590394" cy="128823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0DD153-7D60-496B-8312-799DF01C0B8D}"/>
              </a:ext>
            </a:extLst>
          </p:cNvPr>
          <p:cNvSpPr/>
          <p:nvPr/>
        </p:nvSpPr>
        <p:spPr>
          <a:xfrm>
            <a:off x="2128011" y="2190514"/>
            <a:ext cx="303160" cy="304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92931-DAA2-42AD-9052-99FED9D39FC3}"/>
              </a:ext>
            </a:extLst>
          </p:cNvPr>
          <p:cNvSpPr/>
          <p:nvPr/>
        </p:nvSpPr>
        <p:spPr>
          <a:xfrm>
            <a:off x="1332814" y="1882111"/>
            <a:ext cx="2006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Thầy hiền trí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A00F0C-1939-41FE-BB2F-219BB9DDBD52}"/>
              </a:ext>
            </a:extLst>
          </p:cNvPr>
          <p:cNvSpPr/>
          <p:nvPr/>
        </p:nvSpPr>
        <p:spPr>
          <a:xfrm>
            <a:off x="2092417" y="3702211"/>
            <a:ext cx="1869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Nhóm bạn tốt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076D24-0C60-4C27-BF94-2A8E1373846A}"/>
              </a:ext>
            </a:extLst>
          </p:cNvPr>
          <p:cNvSpPr/>
          <p:nvPr/>
        </p:nvSpPr>
        <p:spPr>
          <a:xfrm>
            <a:off x="685800" y="3714690"/>
            <a:ext cx="1286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Cambria" panose="02040503050406030204" pitchFamily="18" charset="0"/>
                <a:cs typeface="Times New Roman" panose="02020603050405020304" pitchFamily="18" charset="0"/>
              </a:rPr>
              <a:t>Sách hay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EEBEF6-0410-4D1B-9F25-1AA50CAE11E0}"/>
              </a:ext>
            </a:extLst>
          </p:cNvPr>
          <p:cNvSpPr/>
          <p:nvPr/>
        </p:nvSpPr>
        <p:spPr>
          <a:xfrm>
            <a:off x="1711795" y="2876490"/>
            <a:ext cx="1158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Cambria" panose="02040503050406030204" pitchFamily="18" charset="0"/>
                <a:cs typeface="Times New Roman" panose="02020603050405020304" pitchFamily="18" charset="0"/>
              </a:rPr>
              <a:t>3 báu vật</a:t>
            </a:r>
          </a:p>
          <a:p>
            <a:pPr algn="ctr"/>
            <a:r>
              <a:rPr lang="en-US" sz="1400" b="1">
                <a:latin typeface="Cambria" panose="02040503050406030204" pitchFamily="18" charset="0"/>
                <a:cs typeface="Times New Roman" panose="02020603050405020304" pitchFamily="18" charset="0"/>
              </a:rPr>
              <a:t>bên NGOÀI</a:t>
            </a:r>
            <a:endParaRPr lang="en-US" sz="1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7BA2F2-DEA4-41EC-9EE2-E8C7B4E7292E}"/>
              </a:ext>
            </a:extLst>
          </p:cNvPr>
          <p:cNvSpPr/>
          <p:nvPr/>
        </p:nvSpPr>
        <p:spPr>
          <a:xfrm>
            <a:off x="1363633" y="3459998"/>
            <a:ext cx="303160" cy="304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1B1A80-48E4-42DB-91EA-0599FAED2A6B}"/>
              </a:ext>
            </a:extLst>
          </p:cNvPr>
          <p:cNvSpPr/>
          <p:nvPr/>
        </p:nvSpPr>
        <p:spPr>
          <a:xfrm>
            <a:off x="2874829" y="3432761"/>
            <a:ext cx="303160" cy="304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A84BE0-6229-4DF7-9852-37AA8FF96D37}"/>
              </a:ext>
            </a:extLst>
          </p:cNvPr>
          <p:cNvSpPr/>
          <p:nvPr/>
        </p:nvSpPr>
        <p:spPr>
          <a:xfrm>
            <a:off x="2717965" y="2714277"/>
            <a:ext cx="375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bên </a:t>
            </a:r>
            <a:r>
              <a:rPr lang="en-US" sz="20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-     bên </a:t>
            </a:r>
            <a:r>
              <a:rPr lang="en-US" sz="20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endParaRPr lang="en-US" sz="1400" b="1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FA8142-171D-44A8-80C2-B7475CA9FAB3}"/>
              </a:ext>
            </a:extLst>
          </p:cNvPr>
          <p:cNvSpPr/>
          <p:nvPr/>
        </p:nvSpPr>
        <p:spPr>
          <a:xfrm>
            <a:off x="2720279" y="76200"/>
            <a:ext cx="3985321" cy="461665"/>
          </a:xfrm>
          <a:prstGeom prst="rect">
            <a:avLst/>
          </a:prstGeom>
          <a:solidFill>
            <a:srgbClr val="CFFCB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Phát triển TÂM TRÍ</a:t>
            </a:r>
            <a:endParaRPr lang="en-US" sz="24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5A8D6D-1203-4E46-8001-888DFEBFFA67}"/>
              </a:ext>
            </a:extLst>
          </p:cNvPr>
          <p:cNvSpPr/>
          <p:nvPr/>
        </p:nvSpPr>
        <p:spPr>
          <a:xfrm>
            <a:off x="864566" y="5389842"/>
            <a:ext cx="3610593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-Nhóm </a:t>
            </a:r>
            <a:r>
              <a:rPr lang="en-US" b="1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bạn tốt </a:t>
            </a:r>
            <a:r>
              <a:rPr lang="en-US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(ngăn điều xấu)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-Vợ chồng chính là </a:t>
            </a:r>
            <a:r>
              <a:rPr lang="en-US" b="1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Bạn Đời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-Cty là nhóm </a:t>
            </a:r>
            <a:r>
              <a:rPr lang="en-US" b="1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Đồng Nghiệp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50FD69-10D9-4CA0-B4FC-9F1B1648993A}"/>
              </a:ext>
            </a:extLst>
          </p:cNvPr>
          <p:cNvSpPr/>
          <p:nvPr/>
        </p:nvSpPr>
        <p:spPr>
          <a:xfrm>
            <a:off x="228600" y="4110960"/>
            <a:ext cx="3009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>
                <a:latin typeface="Cambria" panose="02040503050406030204" pitchFamily="18" charset="0"/>
                <a:cs typeface="Times New Roman" panose="02020603050405020304" pitchFamily="18" charset="0"/>
              </a:rPr>
              <a:t>-Các </a:t>
            </a:r>
            <a:r>
              <a:rPr lang="en-US" b="1" i="1">
                <a:latin typeface="Cambria" panose="02040503050406030204" pitchFamily="18" charset="0"/>
                <a:cs typeface="Times New Roman" panose="02020603050405020304" pitchFamily="18" charset="0"/>
              </a:rPr>
              <a:t>Vĩ Nhân</a:t>
            </a:r>
            <a:r>
              <a:rPr lang="en-US" i="1">
                <a:latin typeface="Cambria" panose="02040503050406030204" pitchFamily="18" charset="0"/>
                <a:cs typeface="Times New Roman" panose="02020603050405020304" pitchFamily="18" charset="0"/>
              </a:rPr>
              <a:t>, Bác Học</a:t>
            </a:r>
          </a:p>
          <a:p>
            <a:pPr lvl="0"/>
            <a:r>
              <a:rPr lang="en-US" i="1"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b="1" i="1">
                <a:latin typeface="Cambria" panose="02040503050406030204" pitchFamily="18" charset="0"/>
                <a:cs typeface="Times New Roman" panose="02020603050405020304" pitchFamily="18" charset="0"/>
              </a:rPr>
              <a:t>Anh Hùng</a:t>
            </a:r>
            <a:r>
              <a:rPr lang="en-US" i="1">
                <a:latin typeface="Cambria" panose="02040503050406030204" pitchFamily="18" charset="0"/>
                <a:cs typeface="Times New Roman" panose="02020603050405020304" pitchFamily="18" charset="0"/>
              </a:rPr>
              <a:t>, Thám hiểm...</a:t>
            </a:r>
          </a:p>
          <a:p>
            <a:r>
              <a:rPr lang="en-US" i="1">
                <a:latin typeface="Cambria" panose="02040503050406030204" pitchFamily="18" charset="0"/>
                <a:cs typeface="Times New Roman" panose="02020603050405020304" pitchFamily="18" charset="0"/>
              </a:rPr>
              <a:t>-Rèn </a:t>
            </a:r>
            <a:r>
              <a:rPr lang="en-US" b="1" i="1">
                <a:latin typeface="Cambria" panose="02040503050406030204" pitchFamily="18" charset="0"/>
                <a:cs typeface="Times New Roman" panose="02020603050405020304" pitchFamily="18" charset="0"/>
              </a:rPr>
              <a:t>nhân cách, Đạo lý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B23F53-9D7F-4A8E-A8FF-672FD3EA0F1F}"/>
              </a:ext>
            </a:extLst>
          </p:cNvPr>
          <p:cNvSpPr/>
          <p:nvPr/>
        </p:nvSpPr>
        <p:spPr>
          <a:xfrm>
            <a:off x="228600" y="685800"/>
            <a:ext cx="417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-Thầy vài vị: </a:t>
            </a:r>
            <a:r>
              <a:rPr lang="en-US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hiền trí</a:t>
            </a:r>
          </a:p>
          <a:p>
            <a:r>
              <a:rPr lang="en-US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-Chuyên gia, Sếp giỏi...</a:t>
            </a:r>
          </a:p>
          <a:p>
            <a:r>
              <a:rPr lang="en-US" i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(Nghề- Quản trị -G.đình -Dạy con</a:t>
            </a:r>
          </a:p>
          <a:p>
            <a:r>
              <a:rPr lang="en-US" i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P.triển bản thân -Tâm lý -Tâm linh)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B6E639-83FD-4B76-9598-69C524DC29C8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027409" y="4102321"/>
            <a:ext cx="0" cy="1287521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46BF91A-48BE-4000-83DA-4BEBA29DC9C7}"/>
              </a:ext>
            </a:extLst>
          </p:cNvPr>
          <p:cNvSpPr/>
          <p:nvPr/>
        </p:nvSpPr>
        <p:spPr>
          <a:xfrm>
            <a:off x="5715000" y="706059"/>
            <a:ext cx="3427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>
                <a:solidFill>
                  <a:srgbClr val="C00000"/>
                </a:solidFill>
                <a:latin typeface="Cambria" panose="02040503050406030204" pitchFamily="18" charset="0"/>
              </a:rPr>
              <a:t>*</a:t>
            </a:r>
            <a:r>
              <a:rPr lang="en-US" b="1">
                <a:solidFill>
                  <a:srgbClr val="C00000"/>
                </a:solidFill>
                <a:latin typeface="Cambria" panose="02040503050406030204" pitchFamily="18" charset="0"/>
              </a:rPr>
              <a:t>Quan sát </a:t>
            </a:r>
            <a:r>
              <a:rPr lang="en-US">
                <a:solidFill>
                  <a:srgbClr val="C00000"/>
                </a:solidFill>
                <a:latin typeface="Cambria" panose="02040503050406030204" pitchFamily="18" charset="0"/>
              </a:rPr>
              <a:t>-Phân tích -</a:t>
            </a:r>
            <a:r>
              <a:rPr lang="en-US" b="1">
                <a:solidFill>
                  <a:srgbClr val="C00000"/>
                </a:solidFill>
                <a:latin typeface="Cambria" panose="02040503050406030204" pitchFamily="18" charset="0"/>
              </a:rPr>
              <a:t>Đúc kết</a:t>
            </a:r>
          </a:p>
          <a:p>
            <a:pPr lvl="0"/>
            <a:r>
              <a:rPr lang="en-US">
                <a:solidFill>
                  <a:srgbClr val="C00000"/>
                </a:solidFill>
                <a:latin typeface="Cambria" panose="02040503050406030204" pitchFamily="18" charset="0"/>
              </a:rPr>
              <a:t>*</a:t>
            </a:r>
            <a:r>
              <a:rPr lang="en-US" b="1">
                <a:solidFill>
                  <a:srgbClr val="C00000"/>
                </a:solidFill>
                <a:latin typeface="Cambria" panose="02040503050406030204" pitchFamily="18" charset="0"/>
              </a:rPr>
              <a:t>Văn - T</a:t>
            </a:r>
            <a:r>
              <a:rPr lang="vi-VN" b="1">
                <a:solidFill>
                  <a:srgbClr val="C00000"/>
                </a:solidFill>
                <a:latin typeface="Cambria" panose="02040503050406030204" pitchFamily="18" charset="0"/>
              </a:rPr>
              <a:t>ư</a:t>
            </a:r>
            <a:r>
              <a:rPr lang="en-US" b="1">
                <a:solidFill>
                  <a:srgbClr val="C00000"/>
                </a:solidFill>
                <a:latin typeface="Cambria" panose="02040503050406030204" pitchFamily="18" charset="0"/>
              </a:rPr>
              <a:t> - Tu</a:t>
            </a:r>
          </a:p>
          <a:p>
            <a:pPr lvl="0"/>
            <a:r>
              <a:rPr lang="en-US" b="1" i="1">
                <a:solidFill>
                  <a:srgbClr val="C00000"/>
                </a:solidFill>
                <a:latin typeface="Cambria" panose="02040503050406030204" pitchFamily="18" charset="0"/>
              </a:rPr>
              <a:t>*T</a:t>
            </a:r>
            <a:r>
              <a:rPr lang="vi-VN" b="1" i="1">
                <a:solidFill>
                  <a:srgbClr val="C00000"/>
                </a:solidFill>
                <a:latin typeface="Cambria" panose="02040503050406030204" pitchFamily="18" charset="0"/>
              </a:rPr>
              <a:t>ư</a:t>
            </a:r>
            <a:r>
              <a:rPr lang="en-US" b="1" i="1">
                <a:solidFill>
                  <a:srgbClr val="C00000"/>
                </a:solidFill>
                <a:latin typeface="Cambria" panose="02040503050406030204" pitchFamily="18" charset="0"/>
              </a:rPr>
              <a:t> duy nhân quả: </a:t>
            </a:r>
            <a:br>
              <a:rPr lang="en-US" b="1" i="1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sz="1600" i="1">
                <a:solidFill>
                  <a:srgbClr val="C00000"/>
                </a:solidFill>
                <a:latin typeface="Cambria" panose="02040503050406030204" pitchFamily="18" charset="0"/>
              </a:rPr>
              <a:t>Cái gì vận hành? điều gì sẽ xảy ra?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072A54-1FDE-4F82-BF31-367F2F445FAD}"/>
              </a:ext>
            </a:extLst>
          </p:cNvPr>
          <p:cNvSpPr/>
          <p:nvPr/>
        </p:nvSpPr>
        <p:spPr>
          <a:xfrm>
            <a:off x="5941679" y="5218086"/>
            <a:ext cx="3202321" cy="133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1700" b="1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 việc khó </a:t>
            </a:r>
            <a:r>
              <a:rPr lang="en-US" sz="1700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 v</a:t>
            </a:r>
            <a:r>
              <a:rPr lang="vi-VN" sz="1700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1700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ợt qua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-Nâng dần độ khó: </a:t>
            </a:r>
            <a:r>
              <a:rPr lang="en-US" sz="1700" b="1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A=A+1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1700" b="1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Võ đều </a:t>
            </a:r>
            <a:r>
              <a:rPr lang="en-US" sz="1700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3-8 năm, du lịch bụi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-Sống đ</a:t>
            </a:r>
            <a:r>
              <a:rPr lang="vi-VN" sz="1700" b="1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1700" b="1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 giản, biết đủ</a:t>
            </a:r>
            <a:br>
              <a:rPr lang="en-US" sz="1700" b="1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700" i="1">
                <a:solidFill>
                  <a:srgbClr val="0099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(từ chối, kiềm chế ham muốn)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F726C0-7B2B-4A80-B7B4-E30B065FE9E1}"/>
              </a:ext>
            </a:extLst>
          </p:cNvPr>
          <p:cNvSpPr/>
          <p:nvPr/>
        </p:nvSpPr>
        <p:spPr>
          <a:xfrm>
            <a:off x="3958145" y="4119027"/>
            <a:ext cx="359758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i="1">
                <a:latin typeface="Cambria" panose="02040503050406030204" pitchFamily="18" charset="0"/>
                <a:cs typeface="Times New Roman" panose="02020603050405020304" pitchFamily="18" charset="0"/>
              </a:rPr>
              <a:t>-Có </a:t>
            </a:r>
            <a:r>
              <a:rPr lang="en-US" sz="1700" b="1" i="1">
                <a:latin typeface="Cambria" panose="02040503050406030204" pitchFamily="18" charset="0"/>
                <a:cs typeface="Times New Roman" panose="02020603050405020304" pitchFamily="18" charset="0"/>
              </a:rPr>
              <a:t>lời hứa </a:t>
            </a:r>
            <a:r>
              <a:rPr lang="en-US" sz="1700" i="1">
                <a:latin typeface="Cambria" panose="02040503050406030204" pitchFamily="18" charset="0"/>
                <a:cs typeface="Times New Roman" panose="02020603050405020304" pitchFamily="18" charset="0"/>
              </a:rPr>
              <a:t>từ đáy lòng (nh</a:t>
            </a:r>
            <a:r>
              <a:rPr lang="vi-VN" sz="1700" i="1">
                <a:latin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1700" i="1">
                <a:latin typeface="Cambria" panose="02040503050406030204" pitchFamily="18" charset="0"/>
                <a:cs typeface="Times New Roman" panose="02020603050405020304" pitchFamily="18" charset="0"/>
              </a:rPr>
              <a:t> lý tác ý)</a:t>
            </a:r>
          </a:p>
          <a:p>
            <a:pPr lvl="0"/>
            <a:r>
              <a:rPr lang="en-US" sz="1700" i="1">
                <a:latin typeface="Cambria" panose="02040503050406030204" pitchFamily="18" charset="0"/>
                <a:cs typeface="Times New Roman" panose="02020603050405020304" pitchFamily="18" charset="0"/>
              </a:rPr>
              <a:t>-Làm việc </a:t>
            </a:r>
            <a:r>
              <a:rPr lang="en-US" sz="1700" b="1" i="1">
                <a:latin typeface="Cambria" panose="02040503050406030204" pitchFamily="18" charset="0"/>
                <a:cs typeface="Times New Roman" panose="02020603050405020304" pitchFamily="18" charset="0"/>
              </a:rPr>
              <a:t>thiện nguyện </a:t>
            </a:r>
            <a:r>
              <a:rPr lang="en-US" sz="1700" i="1">
                <a:latin typeface="Cambria" panose="02040503050406030204" pitchFamily="18" charset="0"/>
                <a:cs typeface="Times New Roman" panose="02020603050405020304" pitchFamily="18" charset="0"/>
              </a:rPr>
              <a:t>hàng tháng</a:t>
            </a:r>
          </a:p>
          <a:p>
            <a:pPr lvl="0"/>
            <a:r>
              <a:rPr lang="en-US" sz="1700" i="1">
                <a:latin typeface="Cambria" panose="02040503050406030204" pitchFamily="18" charset="0"/>
                <a:cs typeface="Times New Roman" panose="02020603050405020304" pitchFamily="18" charset="0"/>
              </a:rPr>
              <a:t>-Sẵn sàng </a:t>
            </a:r>
            <a:r>
              <a:rPr lang="en-US" sz="1700" b="1" i="1">
                <a:latin typeface="Cambria" panose="02040503050406030204" pitchFamily="18" charset="0"/>
                <a:cs typeface="Times New Roman" panose="02020603050405020304" pitchFamily="18" charset="0"/>
              </a:rPr>
              <a:t>hỗ trợ </a:t>
            </a:r>
            <a:r>
              <a:rPr lang="en-US" sz="1700" i="1">
                <a:latin typeface="Cambria" panose="02040503050406030204" pitchFamily="18" charset="0"/>
                <a:cs typeface="Times New Roman" panose="02020603050405020304" pitchFamily="18" charset="0"/>
              </a:rPr>
              <a:t>ng</a:t>
            </a:r>
            <a:r>
              <a:rPr lang="vi-VN" sz="1700" i="1">
                <a:latin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1700" i="1">
                <a:latin typeface="Cambria" panose="02040503050406030204" pitchFamily="18" charset="0"/>
                <a:cs typeface="Times New Roman" panose="02020603050405020304" pitchFamily="18" charset="0"/>
              </a:rPr>
              <a:t>ời khác</a:t>
            </a:r>
          </a:p>
          <a:p>
            <a:r>
              <a:rPr lang="en-US" sz="1700" b="1" i="1">
                <a:latin typeface="Cambria" panose="02040503050406030204" pitchFamily="18" charset="0"/>
                <a:cs typeface="Times New Roman" panose="02020603050405020304" pitchFamily="18" charset="0"/>
              </a:rPr>
              <a:t>-Sám hối, lạy Phật...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D97CDBE-A5F8-42A2-A652-3CAD04C00E55}"/>
              </a:ext>
            </a:extLst>
          </p:cNvPr>
          <p:cNvCxnSpPr>
            <a:cxnSpLocks/>
          </p:cNvCxnSpPr>
          <p:nvPr/>
        </p:nvCxnSpPr>
        <p:spPr>
          <a:xfrm>
            <a:off x="7842310" y="4079210"/>
            <a:ext cx="20868" cy="1138876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013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B46C1AC-3E82-4770-B504-063FAEC59196}"/>
              </a:ext>
            </a:extLst>
          </p:cNvPr>
          <p:cNvSpPr/>
          <p:nvPr/>
        </p:nvSpPr>
        <p:spPr>
          <a:xfrm>
            <a:off x="6265777" y="1369681"/>
            <a:ext cx="2181835" cy="1767313"/>
          </a:xfrm>
          <a:prstGeom prst="triangle">
            <a:avLst/>
          </a:prstGeom>
          <a:solidFill>
            <a:srgbClr val="7DF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A2F003-0F84-4669-B723-3C84079F1BC4}"/>
              </a:ext>
            </a:extLst>
          </p:cNvPr>
          <p:cNvSpPr/>
          <p:nvPr/>
        </p:nvSpPr>
        <p:spPr>
          <a:xfrm>
            <a:off x="7148744" y="1219024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EB0B9-100B-4AA6-A869-FE20C99F14EC}"/>
              </a:ext>
            </a:extLst>
          </p:cNvPr>
          <p:cNvSpPr/>
          <p:nvPr/>
        </p:nvSpPr>
        <p:spPr>
          <a:xfrm>
            <a:off x="6666521" y="842486"/>
            <a:ext cx="1380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Trí tuệ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DC73B-6CEE-46B0-9F8E-679367E6A9D7}"/>
              </a:ext>
            </a:extLst>
          </p:cNvPr>
          <p:cNvSpPr/>
          <p:nvPr/>
        </p:nvSpPr>
        <p:spPr>
          <a:xfrm>
            <a:off x="7682851" y="3237131"/>
            <a:ext cx="132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Nghị lực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F47A1C-F8D6-45B9-AD2C-EC6C15929673}"/>
              </a:ext>
            </a:extLst>
          </p:cNvPr>
          <p:cNvSpPr/>
          <p:nvPr/>
        </p:nvSpPr>
        <p:spPr>
          <a:xfrm>
            <a:off x="5680032" y="3242221"/>
            <a:ext cx="1387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05F04E-3FE6-49FE-9682-423656DD2E11}"/>
              </a:ext>
            </a:extLst>
          </p:cNvPr>
          <p:cNvSpPr/>
          <p:nvPr/>
        </p:nvSpPr>
        <p:spPr>
          <a:xfrm>
            <a:off x="6612928" y="2148245"/>
            <a:ext cx="1530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mbria" panose="02040503050406030204" pitchFamily="18" charset="0"/>
                <a:cs typeface="Times New Roman" panose="02020603050405020304" pitchFamily="18" charset="0"/>
              </a:rPr>
              <a:t>3 gốc rễ</a:t>
            </a:r>
          </a:p>
          <a:p>
            <a:pPr algn="ctr"/>
            <a:r>
              <a:rPr lang="en-US" sz="2000" b="1">
                <a:latin typeface="Cambria" panose="02040503050406030204" pitchFamily="18" charset="0"/>
                <a:cs typeface="Times New Roman" panose="02020603050405020304" pitchFamily="18" charset="0"/>
              </a:rPr>
              <a:t>bên TRONG</a:t>
            </a:r>
            <a:endParaRPr lang="en-US" sz="20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B56074-5F51-4F69-A4D8-1CC2D96C925B}"/>
              </a:ext>
            </a:extLst>
          </p:cNvPr>
          <p:cNvSpPr/>
          <p:nvPr/>
        </p:nvSpPr>
        <p:spPr>
          <a:xfrm>
            <a:off x="6102332" y="2869744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B8C835-F024-43B6-8E27-B1D12A45D1A2}"/>
              </a:ext>
            </a:extLst>
          </p:cNvPr>
          <p:cNvSpPr/>
          <p:nvPr/>
        </p:nvSpPr>
        <p:spPr>
          <a:xfrm>
            <a:off x="8139566" y="2869744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A3390C8-85F7-446D-B7A1-6F7DB40EBE23}"/>
              </a:ext>
            </a:extLst>
          </p:cNvPr>
          <p:cNvSpPr/>
          <p:nvPr/>
        </p:nvSpPr>
        <p:spPr>
          <a:xfrm>
            <a:off x="710691" y="1369681"/>
            <a:ext cx="2181835" cy="17673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0DD153-7D60-496B-8312-799DF01C0B8D}"/>
              </a:ext>
            </a:extLst>
          </p:cNvPr>
          <p:cNvSpPr/>
          <p:nvPr/>
        </p:nvSpPr>
        <p:spPr>
          <a:xfrm>
            <a:off x="1593658" y="1219024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92931-DAA2-42AD-9052-99FED9D39FC3}"/>
              </a:ext>
            </a:extLst>
          </p:cNvPr>
          <p:cNvSpPr/>
          <p:nvPr/>
        </p:nvSpPr>
        <p:spPr>
          <a:xfrm>
            <a:off x="963146" y="685800"/>
            <a:ext cx="1668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Thầy vài vị</a:t>
            </a:r>
            <a:b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(hiền trí)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A00F0C-1939-41FE-BB2F-219BB9DDBD52}"/>
              </a:ext>
            </a:extLst>
          </p:cNvPr>
          <p:cNvSpPr/>
          <p:nvPr/>
        </p:nvSpPr>
        <p:spPr>
          <a:xfrm>
            <a:off x="1934481" y="3237131"/>
            <a:ext cx="1764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Nhóm bạn tốt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076D24-0C60-4C27-BF94-2A8E1373846A}"/>
              </a:ext>
            </a:extLst>
          </p:cNvPr>
          <p:cNvSpPr/>
          <p:nvPr/>
        </p:nvSpPr>
        <p:spPr>
          <a:xfrm>
            <a:off x="124946" y="3242221"/>
            <a:ext cx="1387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Sách hay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EEBEF6-0410-4D1B-9F25-1AA50CAE11E0}"/>
              </a:ext>
            </a:extLst>
          </p:cNvPr>
          <p:cNvSpPr/>
          <p:nvPr/>
        </p:nvSpPr>
        <p:spPr>
          <a:xfrm>
            <a:off x="1098173" y="2148245"/>
            <a:ext cx="1449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mbria" panose="02040503050406030204" pitchFamily="18" charset="0"/>
                <a:cs typeface="Times New Roman" panose="02020603050405020304" pitchFamily="18" charset="0"/>
              </a:rPr>
              <a:t>3 báu vật</a:t>
            </a:r>
          </a:p>
          <a:p>
            <a:pPr algn="ctr"/>
            <a:r>
              <a:rPr lang="en-US" sz="2000" b="1">
                <a:latin typeface="Cambria" panose="02040503050406030204" pitchFamily="18" charset="0"/>
                <a:cs typeface="Times New Roman" panose="02020603050405020304" pitchFamily="18" charset="0"/>
              </a:rPr>
              <a:t>bên NGOÀI</a:t>
            </a:r>
            <a:endParaRPr lang="en-US" sz="20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7BA2F2-DEA4-41EC-9EE2-E8C7B4E7292E}"/>
              </a:ext>
            </a:extLst>
          </p:cNvPr>
          <p:cNvSpPr/>
          <p:nvPr/>
        </p:nvSpPr>
        <p:spPr>
          <a:xfrm>
            <a:off x="547246" y="2869744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1B1A80-48E4-42DB-91EA-0599FAED2A6B}"/>
              </a:ext>
            </a:extLst>
          </p:cNvPr>
          <p:cNvSpPr/>
          <p:nvPr/>
        </p:nvSpPr>
        <p:spPr>
          <a:xfrm>
            <a:off x="2584480" y="2869744"/>
            <a:ext cx="415900" cy="417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37975EA3-F494-4172-832C-476FB21F4869}"/>
              </a:ext>
            </a:extLst>
          </p:cNvPr>
          <p:cNvSpPr/>
          <p:nvPr/>
        </p:nvSpPr>
        <p:spPr>
          <a:xfrm>
            <a:off x="2555832" y="2026325"/>
            <a:ext cx="4118784" cy="22020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A84BE0-6229-4DF7-9852-37AA8FF96D37}"/>
              </a:ext>
            </a:extLst>
          </p:cNvPr>
          <p:cNvSpPr/>
          <p:nvPr/>
        </p:nvSpPr>
        <p:spPr>
          <a:xfrm>
            <a:off x="2551848" y="1636931"/>
            <a:ext cx="411878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Thức ăn của Tâm                </a:t>
            </a: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Tâm</a:t>
            </a:r>
            <a:endParaRPr lang="en-US" sz="2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71177DC7-E848-4479-98AE-C7A59DF3E3DD}"/>
              </a:ext>
            </a:extLst>
          </p:cNvPr>
          <p:cNvSpPr/>
          <p:nvPr/>
        </p:nvSpPr>
        <p:spPr>
          <a:xfrm>
            <a:off x="5603832" y="1525613"/>
            <a:ext cx="228600" cy="50071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89C190-FB4C-4C24-B97C-98637FD6B592}"/>
              </a:ext>
            </a:extLst>
          </p:cNvPr>
          <p:cNvSpPr/>
          <p:nvPr/>
        </p:nvSpPr>
        <p:spPr>
          <a:xfrm>
            <a:off x="80158" y="3694331"/>
            <a:ext cx="8987641" cy="400110"/>
          </a:xfrm>
          <a:prstGeom prst="rect">
            <a:avLst/>
          </a:prstGeom>
          <a:solidFill>
            <a:srgbClr val="CFFCB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Thức ăn của Tâm: bạn thực hiện bao nhiêu % mỗi ngày</a:t>
            </a:r>
            <a:endParaRPr lang="en-US" sz="20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FA8142-171D-44A8-80C2-B7475CA9FAB3}"/>
              </a:ext>
            </a:extLst>
          </p:cNvPr>
          <p:cNvSpPr/>
          <p:nvPr/>
        </p:nvSpPr>
        <p:spPr>
          <a:xfrm>
            <a:off x="1547149" y="76200"/>
            <a:ext cx="6052464" cy="430887"/>
          </a:xfrm>
          <a:prstGeom prst="rect">
            <a:avLst/>
          </a:prstGeom>
          <a:solidFill>
            <a:srgbClr val="CFFCB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Tóm tắt phát triển Thân Tâm</a:t>
            </a:r>
            <a:endParaRPr lang="en-US" sz="22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9931AB-9EB6-4F25-B1D2-B9EDD047815C}"/>
              </a:ext>
            </a:extLst>
          </p:cNvPr>
          <p:cNvSpPr/>
          <p:nvPr/>
        </p:nvSpPr>
        <p:spPr>
          <a:xfrm>
            <a:off x="677283" y="4343400"/>
            <a:ext cx="1989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Thức ăn sạch</a:t>
            </a:r>
            <a:b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đủ chất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1F5600-72BD-4510-AFBA-A2A65610F99C}"/>
              </a:ext>
            </a:extLst>
          </p:cNvPr>
          <p:cNvSpPr/>
          <p:nvPr/>
        </p:nvSpPr>
        <p:spPr>
          <a:xfrm>
            <a:off x="645972" y="5283788"/>
            <a:ext cx="2354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Khí, n</a:t>
            </a:r>
            <a:r>
              <a:rPr lang="vi-VN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ớc sạch</a:t>
            </a:r>
          </a:p>
          <a:p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Nắng gió, cây cối...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D2FEB2-24DC-45AD-BE95-0AD9E7C7B82D}"/>
              </a:ext>
            </a:extLst>
          </p:cNvPr>
          <p:cNvSpPr/>
          <p:nvPr/>
        </p:nvSpPr>
        <p:spPr>
          <a:xfrm>
            <a:off x="6324600" y="4343400"/>
            <a:ext cx="2017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Rèn luyện</a:t>
            </a:r>
          </a:p>
          <a:p>
            <a:pPr algn="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Sức khỏe + Khí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C8ACB8-190D-473C-B6E5-7C601C335BD0}"/>
              </a:ext>
            </a:extLst>
          </p:cNvPr>
          <p:cNvSpPr/>
          <p:nvPr/>
        </p:nvSpPr>
        <p:spPr>
          <a:xfrm>
            <a:off x="6324600" y="5334000"/>
            <a:ext cx="2066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Đúng cách</a:t>
            </a:r>
            <a:b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Biết đủ</a:t>
            </a:r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8528AEBC-098C-4C43-B87C-650D5646C413}"/>
              </a:ext>
            </a:extLst>
          </p:cNvPr>
          <p:cNvSpPr/>
          <p:nvPr/>
        </p:nvSpPr>
        <p:spPr>
          <a:xfrm>
            <a:off x="2547737" y="5113902"/>
            <a:ext cx="4118784" cy="22020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F34F73-A857-4226-889A-7B36D0764C37}"/>
              </a:ext>
            </a:extLst>
          </p:cNvPr>
          <p:cNvSpPr/>
          <p:nvPr/>
        </p:nvSpPr>
        <p:spPr>
          <a:xfrm>
            <a:off x="2543753" y="4724508"/>
            <a:ext cx="411878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Thân khỏe</a:t>
            </a:r>
            <a:endParaRPr lang="en-US" sz="2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6E3462CC-E456-4554-AE6D-5B3DCB207508}"/>
              </a:ext>
            </a:extLst>
          </p:cNvPr>
          <p:cNvSpPr/>
          <p:nvPr/>
        </p:nvSpPr>
        <p:spPr>
          <a:xfrm>
            <a:off x="3505200" y="4612532"/>
            <a:ext cx="228600" cy="50071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4F86E248-313C-466A-802D-B1C3B145323B}"/>
              </a:ext>
            </a:extLst>
          </p:cNvPr>
          <p:cNvSpPr/>
          <p:nvPr/>
        </p:nvSpPr>
        <p:spPr>
          <a:xfrm>
            <a:off x="468733" y="4380563"/>
            <a:ext cx="329691" cy="158732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BE86E4C0-A81C-47FB-BA8F-0E4B77A295ED}"/>
              </a:ext>
            </a:extLst>
          </p:cNvPr>
          <p:cNvSpPr/>
          <p:nvPr/>
        </p:nvSpPr>
        <p:spPr>
          <a:xfrm rot="10800000">
            <a:off x="8280909" y="4428073"/>
            <a:ext cx="329691" cy="158732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1F5424-D5CA-4E40-93F8-130A2AF7346D}"/>
              </a:ext>
            </a:extLst>
          </p:cNvPr>
          <p:cNvSpPr/>
          <p:nvPr/>
        </p:nvSpPr>
        <p:spPr>
          <a:xfrm>
            <a:off x="80158" y="6229290"/>
            <a:ext cx="8987641" cy="400110"/>
          </a:xfrm>
          <a:prstGeom prst="rect">
            <a:avLst/>
          </a:prstGeom>
          <a:solidFill>
            <a:srgbClr val="CFFCB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Bài tập nhóm: thiên nhiên hay máy lạnh? du lịch nắng gió? tủ lạnh? nhậu?</a:t>
            </a:r>
            <a:endParaRPr lang="en-US" sz="20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30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66D3-DCF4-4750-8619-71EBDA55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876320" cy="15740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Cambria" panose="02040503050406030204" pitchFamily="18" charset="0"/>
              </a:rPr>
              <a:t>Chánh kiến 2-3 ngày</a:t>
            </a:r>
            <a:br>
              <a:rPr lang="en-US" b="1">
                <a:latin typeface="Cambria" panose="02040503050406030204" pitchFamily="18" charset="0"/>
              </a:rPr>
            </a:br>
            <a:r>
              <a:rPr lang="en-US" sz="3200" i="1">
                <a:solidFill>
                  <a:srgbClr val="FF0000"/>
                </a:solidFill>
                <a:latin typeface="Cambria" panose="02040503050406030204" pitchFamily="18" charset="0"/>
              </a:rPr>
              <a:t>Cùng xây dựng cộng đồng sống Tử Tế (GNH)</a:t>
            </a:r>
            <a:endParaRPr lang="en-US" i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58A4D-84A7-4806-92EA-6E00DA689157}"/>
              </a:ext>
            </a:extLst>
          </p:cNvPr>
          <p:cNvSpPr/>
          <p:nvPr/>
        </p:nvSpPr>
        <p:spPr>
          <a:xfrm>
            <a:off x="97194" y="4367986"/>
            <a:ext cx="88763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vi-VN" sz="2400" b="1">
                <a:solidFill>
                  <a:srgbClr val="004370"/>
                </a:solidFill>
                <a:latin typeface="Roboto"/>
              </a:rPr>
              <a:t>Chánh Kiến Là Trí Tuệ</a:t>
            </a:r>
          </a:p>
          <a:p>
            <a:pPr fontAlgn="t"/>
            <a:r>
              <a:rPr lang="vi-VN" sz="2000">
                <a:solidFill>
                  <a:srgbClr val="3A3A3A"/>
                </a:solidFill>
                <a:latin typeface="Roboto"/>
              </a:rPr>
              <a:t>Chánh kiến nghĩa là </a:t>
            </a:r>
            <a:r>
              <a:rPr lang="vi-VN" sz="2000" b="1">
                <a:solidFill>
                  <a:srgbClr val="3A3A3A"/>
                </a:solidFill>
                <a:latin typeface="Roboto"/>
              </a:rPr>
              <a:t>cái thấy đúng đắn</a:t>
            </a:r>
            <a:r>
              <a:rPr lang="vi-VN" sz="2000">
                <a:solidFill>
                  <a:srgbClr val="3A3A3A"/>
                </a:solidFill>
                <a:latin typeface="Roboto"/>
              </a:rPr>
              <a:t> và toàn diện.</a:t>
            </a:r>
            <a:r>
              <a:rPr lang="en-US" sz="2000">
                <a:solidFill>
                  <a:srgbClr val="3A3A3A"/>
                </a:solidFill>
                <a:latin typeface="Roboto"/>
              </a:rPr>
              <a:t> </a:t>
            </a:r>
            <a:r>
              <a:rPr lang="vi-VN" sz="2000">
                <a:solidFill>
                  <a:srgbClr val="3A3A3A"/>
                </a:solidFill>
                <a:latin typeface="Roboto"/>
              </a:rPr>
              <a:t>Thấy mọi vật đúng như bản chất thật của chúng trong tiến trình nhân quả chính là trí tuệ.</a:t>
            </a:r>
          </a:p>
          <a:p>
            <a:pPr fontAlgn="t"/>
            <a:r>
              <a:rPr lang="vi-VN" sz="2200" b="1">
                <a:solidFill>
                  <a:srgbClr val="FF0000"/>
                </a:solidFill>
                <a:latin typeface="Roboto"/>
              </a:rPr>
              <a:t>Chánh kiến chính là ngọn đuốc</a:t>
            </a:r>
            <a:r>
              <a:rPr lang="vi-VN" sz="2200">
                <a:solidFill>
                  <a:srgbClr val="FF0000"/>
                </a:solidFill>
                <a:latin typeface="Roboto"/>
              </a:rPr>
              <a:t> trên hành trình cuộc đời.</a:t>
            </a:r>
            <a:r>
              <a:rPr lang="en-US" sz="2200">
                <a:solidFill>
                  <a:srgbClr val="FF0000"/>
                </a:solidFill>
                <a:latin typeface="Roboto"/>
              </a:rPr>
              <a:t> </a:t>
            </a:r>
            <a:r>
              <a:rPr lang="vi-VN" sz="2200">
                <a:solidFill>
                  <a:srgbClr val="3A3A3A"/>
                </a:solidFill>
                <a:latin typeface="Roboto"/>
              </a:rPr>
              <a:t>Giúp ta </a:t>
            </a:r>
            <a:r>
              <a:rPr lang="vi-VN" sz="2200" b="1">
                <a:solidFill>
                  <a:srgbClr val="3A3A3A"/>
                </a:solidFill>
                <a:latin typeface="Roboto"/>
              </a:rPr>
              <a:t>thấu hiểu mục tiêu và ý nghĩa cuộc sống.</a:t>
            </a:r>
            <a:r>
              <a:rPr lang="en-US" sz="2200" b="1">
                <a:solidFill>
                  <a:srgbClr val="3A3A3A"/>
                </a:solidFill>
                <a:latin typeface="Roboto"/>
              </a:rPr>
              <a:t> </a:t>
            </a:r>
            <a:r>
              <a:rPr lang="vi-VN" sz="2200">
                <a:solidFill>
                  <a:srgbClr val="3A3A3A"/>
                </a:solidFill>
                <a:latin typeface="Roboto"/>
              </a:rPr>
              <a:t>Phát triển bản thân theo chiều sâu.</a:t>
            </a:r>
            <a:r>
              <a:rPr lang="en-US" sz="2200">
                <a:solidFill>
                  <a:srgbClr val="3A3A3A"/>
                </a:solidFill>
                <a:latin typeface="Roboto"/>
              </a:rPr>
              <a:t>                             </a:t>
            </a:r>
            <a:r>
              <a:rPr lang="en-US" sz="2200" i="1">
                <a:latin typeface="Cambria" panose="02040503050406030204" pitchFamily="18" charset="0"/>
              </a:rPr>
              <a:t>BKE.edu.vn/ChanhKien</a:t>
            </a:r>
            <a:endParaRPr lang="vi-VN" sz="2200" b="0" i="0">
              <a:solidFill>
                <a:srgbClr val="3A3A3A"/>
              </a:solidFill>
              <a:effectLst/>
              <a:latin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2EC46-CB9D-4CDC-BE2D-2DDE876AC4C0}"/>
              </a:ext>
            </a:extLst>
          </p:cNvPr>
          <p:cNvSpPr/>
          <p:nvPr/>
        </p:nvSpPr>
        <p:spPr>
          <a:xfrm>
            <a:off x="114300" y="1864400"/>
            <a:ext cx="30861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b="1" i="1">
                <a:solidFill>
                  <a:srgbClr val="3A3A3A"/>
                </a:solidFill>
                <a:latin typeface="Roboto"/>
              </a:rPr>
              <a:t>Đừng tin vì nghe truyền khẩu,</a:t>
            </a:r>
            <a:r>
              <a:rPr lang="en-US" sz="2600" i="1">
                <a:solidFill>
                  <a:srgbClr val="3A3A3A"/>
                </a:solidFill>
                <a:latin typeface="Roboto"/>
              </a:rPr>
              <a:t> đừng tin vì đó là </a:t>
            </a:r>
            <a:r>
              <a:rPr lang="en-US" sz="2600" b="1" i="1">
                <a:solidFill>
                  <a:srgbClr val="3A3A3A"/>
                </a:solidFill>
                <a:latin typeface="Roboto"/>
              </a:rPr>
              <a:t>truyền thống</a:t>
            </a:r>
            <a:r>
              <a:rPr lang="en-US" sz="2600" i="1">
                <a:solidFill>
                  <a:srgbClr val="3A3A3A"/>
                </a:solidFill>
                <a:latin typeface="Roboto"/>
              </a:rPr>
              <a:t>, đừng tin vì nghe </a:t>
            </a:r>
            <a:r>
              <a:rPr lang="en-US" sz="2600" b="1" i="1">
                <a:solidFill>
                  <a:srgbClr val="3A3A3A"/>
                </a:solidFill>
                <a:latin typeface="Roboto"/>
              </a:rPr>
              <a:t>đồn đại...</a:t>
            </a:r>
            <a:endParaRPr lang="en-US" sz="2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B6863-CDF5-4ED9-8B42-DC52A3CE2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0" t="8929" r="2855"/>
          <a:stretch/>
        </p:blipFill>
        <p:spPr>
          <a:xfrm>
            <a:off x="3619500" y="1561443"/>
            <a:ext cx="5448300" cy="30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82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463C-7EE1-4FB1-8275-AB62F4D6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32" y="76200"/>
            <a:ext cx="7086600" cy="447642"/>
          </a:xfrm>
        </p:spPr>
        <p:txBody>
          <a:bodyPr>
            <a:noAutofit/>
          </a:bodyPr>
          <a:lstStyle/>
          <a:p>
            <a:pPr algn="ctr"/>
            <a:r>
              <a:rPr lang="en-US" sz="2400" b="1"/>
              <a:t>Truyện tranh Nhân Quả phải dễ hiểu, hấp dẫn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882C2-56A2-43D4-978A-E1FD9F6D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7" y="847817"/>
            <a:ext cx="9000231" cy="50583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45BA62-3240-48EC-94BF-6D5D67CD8A1F}"/>
              </a:ext>
            </a:extLst>
          </p:cNvPr>
          <p:cNvSpPr txBox="1">
            <a:spLocks/>
          </p:cNvSpPr>
          <p:nvPr/>
        </p:nvSpPr>
        <p:spPr bwMode="auto">
          <a:xfrm>
            <a:off x="76200" y="5908642"/>
            <a:ext cx="9000230" cy="5358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Chúng tôi cần lan tỏa Tranh Nhân Quả rộng khắp VN và các n</a:t>
            </a:r>
            <a:r>
              <a:rPr lang="vi-VN" sz="2400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ư</a:t>
            </a:r>
            <a:r>
              <a:rPr lang="en-US" sz="2400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ớc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0CA69-54C7-42CA-AE24-4A1CADCD3377}"/>
              </a:ext>
            </a:extLst>
          </p:cNvPr>
          <p:cNvSpPr/>
          <p:nvPr/>
        </p:nvSpPr>
        <p:spPr>
          <a:xfrm>
            <a:off x="2209800" y="413468"/>
            <a:ext cx="4990918" cy="49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</a:rPr>
              <a:t>www.BKE.edu.vn/TranhNhanQua</a:t>
            </a:r>
          </a:p>
        </p:txBody>
      </p:sp>
    </p:spTree>
    <p:extLst>
      <p:ext uri="{BB962C8B-B14F-4D97-AF65-F5344CB8AC3E}">
        <p14:creationId xmlns:p14="http://schemas.microsoft.com/office/powerpoint/2010/main" val="3212677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2B09F2-7B71-45D4-AD93-3B6D9C07AA0F}"/>
              </a:ext>
            </a:extLst>
          </p:cNvPr>
          <p:cNvSpPr/>
          <p:nvPr/>
        </p:nvSpPr>
        <p:spPr>
          <a:xfrm>
            <a:off x="76200" y="58370"/>
            <a:ext cx="8991600" cy="52383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41020" rtl="0" eaLnBrk="1" latinLnBrk="0" hangingPunct="1">
              <a:defRPr sz="10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510" algn="l" defTabSz="541020" rtl="0" eaLnBrk="1" latinLnBrk="0" hangingPunct="1">
              <a:defRPr sz="10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020" algn="l" defTabSz="541020" rtl="0" eaLnBrk="1" latinLnBrk="0" hangingPunct="1">
              <a:defRPr sz="10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165" algn="l" defTabSz="541020" rtl="0" eaLnBrk="1" latinLnBrk="0" hangingPunct="1">
              <a:defRPr sz="10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2675" algn="l" defTabSz="541020" rtl="0" eaLnBrk="1" latinLnBrk="0" hangingPunct="1">
              <a:defRPr sz="10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3185" algn="l" defTabSz="541020" rtl="0" eaLnBrk="1" latinLnBrk="0" hangingPunct="1">
              <a:defRPr sz="10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3695" algn="l" defTabSz="541020" rtl="0" eaLnBrk="1" latinLnBrk="0" hangingPunct="1">
              <a:defRPr sz="10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4840" algn="l" defTabSz="541020" rtl="0" eaLnBrk="1" latinLnBrk="0" hangingPunct="1">
              <a:defRPr sz="10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5350" algn="l" defTabSz="541020" rtl="0" eaLnBrk="1" latinLnBrk="0" hangingPunct="1">
              <a:defRPr sz="10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Cambria" panose="02040503050406030204" pitchFamily="18" charset="0"/>
              </a:rPr>
              <a:t>Cùng hỗ trợ &amp; lan tỏa Dự án 100 tập: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Nhân Quả Đạo Đức + G</a:t>
            </a:r>
            <a:r>
              <a:rPr lang="vi-VN" sz="2800" b="1">
                <a:solidFill>
                  <a:srgbClr val="C00000"/>
                </a:solidFill>
                <a:latin typeface="Cambria" panose="02040503050406030204" pitchFamily="18" charset="0"/>
              </a:rPr>
              <a:t>ư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ơng Vĩ Nhân</a:t>
            </a:r>
          </a:p>
          <a:p>
            <a:pPr algn="ctr"/>
            <a:r>
              <a:rPr lang="en-US" sz="2200">
                <a:solidFill>
                  <a:srgbClr val="C00000"/>
                </a:solidFill>
                <a:latin typeface="Cambria" panose="02040503050406030204" pitchFamily="18" charset="0"/>
              </a:rPr>
              <a:t>Nền tảng của Đạo Đức &amp; Trí Tuệ chính là T</a:t>
            </a:r>
            <a:r>
              <a:rPr lang="vi-VN" sz="2200">
                <a:solidFill>
                  <a:srgbClr val="C00000"/>
                </a:solidFill>
                <a:latin typeface="Cambria" panose="02040503050406030204" pitchFamily="18" charset="0"/>
              </a:rPr>
              <a:t>ư</a:t>
            </a:r>
            <a:r>
              <a:rPr lang="en-US" sz="2200">
                <a:solidFill>
                  <a:srgbClr val="C00000"/>
                </a:solidFill>
                <a:latin typeface="Cambria" panose="02040503050406030204" pitchFamily="18" charset="0"/>
              </a:rPr>
              <a:t> Duy Nhân Quả</a:t>
            </a:r>
          </a:p>
          <a:p>
            <a:pPr algn="ctr"/>
            <a:r>
              <a:rPr lang="en-US" sz="2200">
                <a:solidFill>
                  <a:srgbClr val="C00000"/>
                </a:solidFill>
                <a:latin typeface="Cambria" panose="02040503050406030204" pitchFamily="18" charset="0"/>
              </a:rPr>
              <a:t>Nuôi d</a:t>
            </a:r>
            <a:r>
              <a:rPr lang="vi-VN" sz="2200">
                <a:solidFill>
                  <a:srgbClr val="C00000"/>
                </a:solidFill>
                <a:latin typeface="Cambria" panose="02040503050406030204" pitchFamily="18" charset="0"/>
              </a:rPr>
              <a:t>ư</a:t>
            </a:r>
            <a:r>
              <a:rPr lang="en-US" sz="2200">
                <a:solidFill>
                  <a:srgbClr val="C00000"/>
                </a:solidFill>
                <a:latin typeface="Cambria" panose="02040503050406030204" pitchFamily="18" charset="0"/>
              </a:rPr>
              <a:t>ỡng </a:t>
            </a:r>
            <a:r>
              <a:rPr lang="vi-VN" sz="2200">
                <a:solidFill>
                  <a:srgbClr val="C00000"/>
                </a:solidFill>
                <a:latin typeface="Cambria" panose="02040503050406030204" pitchFamily="18" charset="0"/>
              </a:rPr>
              <a:t>Ư</a:t>
            </a:r>
            <a:r>
              <a:rPr lang="en-US" sz="2200">
                <a:solidFill>
                  <a:srgbClr val="C00000"/>
                </a:solidFill>
                <a:latin typeface="Cambria" panose="02040503050406030204" pitchFamily="18" charset="0"/>
              </a:rPr>
              <a:t>ỚC MƠ HOÀI BÃO chính là G</a:t>
            </a:r>
            <a:r>
              <a:rPr lang="vi-VN" sz="2200">
                <a:solidFill>
                  <a:srgbClr val="C00000"/>
                </a:solidFill>
                <a:latin typeface="Cambria" panose="02040503050406030204" pitchFamily="18" charset="0"/>
              </a:rPr>
              <a:t>Ư</a:t>
            </a:r>
            <a:r>
              <a:rPr lang="en-US" sz="2200">
                <a:solidFill>
                  <a:srgbClr val="C00000"/>
                </a:solidFill>
                <a:latin typeface="Cambria" panose="02040503050406030204" pitchFamily="18" charset="0"/>
              </a:rPr>
              <a:t>ƠNG VĨ NHÂN</a:t>
            </a:r>
          </a:p>
          <a:p>
            <a:pPr algn="ctr"/>
            <a:endParaRPr lang="en-US" sz="1200" i="1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sz="2800" i="1">
                <a:latin typeface="Cambria" panose="02040503050406030204" pitchFamily="18" charset="0"/>
              </a:rPr>
              <a:t>Tổng 100 tập tranh Nhân Quả Đạo Đức + Vĩ Nhân </a:t>
            </a:r>
          </a:p>
          <a:p>
            <a:r>
              <a:rPr lang="en-US" sz="2800" i="1">
                <a:latin typeface="Cambria" panose="02040503050406030204" pitchFamily="18" charset="0"/>
              </a:rPr>
              <a:t>Các bé sẽ được học Nhân Quả Đạo Đức suốt từ lớp 1-12</a:t>
            </a:r>
            <a:br>
              <a:rPr lang="en-US" sz="2000" i="1">
                <a:latin typeface="Cambria" panose="02040503050406030204" pitchFamily="18" charset="0"/>
              </a:rPr>
            </a:br>
            <a:r>
              <a:rPr lang="en-US" sz="2400" b="1" i="1">
                <a:latin typeface="Cambria" panose="02040503050406030204" pitchFamily="18" charset="0"/>
              </a:rPr>
              <a:t>=&gt; thay thế Conan &amp; Doremon trong tủ sách của trẻ.</a:t>
            </a:r>
            <a:endParaRPr lang="en-US" sz="1100">
              <a:latin typeface="Cambria" panose="02040503050406030204" pitchFamily="18" charset="0"/>
            </a:endParaRPr>
          </a:p>
          <a:p>
            <a:endParaRPr lang="en-US" sz="1600" b="1">
              <a:latin typeface="Cambria" panose="02040503050406030204" pitchFamily="18" charset="0"/>
            </a:endParaRPr>
          </a:p>
          <a:p>
            <a:endParaRPr lang="en-US" sz="1200" b="1">
              <a:latin typeface="Cambria" panose="02040503050406030204" pitchFamily="18" charset="0"/>
            </a:endParaRPr>
          </a:p>
          <a:p>
            <a:r>
              <a:rPr lang="en-US" sz="2200" b="1">
                <a:latin typeface="Cambria" panose="02040503050406030204" pitchFamily="18" charset="0"/>
              </a:rPr>
              <a:t>Bộ 100 cuốn đ</a:t>
            </a:r>
            <a:r>
              <a:rPr lang="vi-VN" sz="2200" b="1">
                <a:latin typeface="Cambria" panose="02040503050406030204" pitchFamily="18" charset="0"/>
              </a:rPr>
              <a:t>ư</a:t>
            </a:r>
            <a:r>
              <a:rPr lang="en-US" sz="2200" b="1">
                <a:latin typeface="Cambria" panose="02040503050406030204" pitchFamily="18" charset="0"/>
              </a:rPr>
              <a:t>ợc sắp xếp theo từng chủ đề nh</a:t>
            </a:r>
            <a:r>
              <a:rPr lang="vi-VN" sz="2200" b="1">
                <a:latin typeface="Cambria" panose="02040503050406030204" pitchFamily="18" charset="0"/>
              </a:rPr>
              <a:t>ư</a:t>
            </a:r>
            <a:r>
              <a:rPr lang="en-US" sz="2200" b="1">
                <a:latin typeface="Cambria" panose="02040503050406030204" pitchFamily="18" charset="0"/>
              </a:rPr>
              <a:t>: </a:t>
            </a:r>
          </a:p>
          <a:p>
            <a:r>
              <a:rPr lang="en-US" sz="2200" i="1">
                <a:latin typeface="Cambria" panose="02040503050406030204" pitchFamily="18" charset="0"/>
              </a:rPr>
              <a:t>Sức khỏe, gia đình, bạn bè, dạy con, kinh doanh...</a:t>
            </a:r>
          </a:p>
          <a:p>
            <a:pPr algn="r">
              <a:lnSpc>
                <a:spcPct val="120000"/>
              </a:lnSpc>
            </a:pPr>
            <a:endParaRPr lang="en-US" sz="2400" b="1" i="1">
              <a:latin typeface="Cambria" panose="020405030504060302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sz="1800" b="1" i="1">
                <a:latin typeface="Cambria" panose="02040503050406030204" pitchFamily="18" charset="0"/>
              </a:rPr>
              <a:t>Vui lòng liên hệ </a:t>
            </a:r>
            <a:r>
              <a:rPr lang="en-US" sz="1800" b="1">
                <a:solidFill>
                  <a:srgbClr val="0070C0"/>
                </a:solidFill>
                <a:latin typeface="Cambria" panose="02040503050406030204" pitchFamily="18" charset="0"/>
              </a:rPr>
              <a:t>BKE.edu.vn/TranhNhanQua  - </a:t>
            </a:r>
            <a:r>
              <a:rPr lang="en-US" sz="1800" b="1" i="1">
                <a:latin typeface="Cambria" panose="02040503050406030204" pitchFamily="18" charset="0"/>
              </a:rPr>
              <a:t>FB Zalo ĐT:</a:t>
            </a:r>
            <a:r>
              <a:rPr lang="en-US" sz="1800" i="1">
                <a:latin typeface="Cambria" panose="02040503050406030204" pitchFamily="18" charset="0"/>
              </a:rPr>
              <a:t> Mr.Quân 0989.330.880</a:t>
            </a:r>
          </a:p>
          <a:p>
            <a:pPr algn="r"/>
            <a:r>
              <a:rPr lang="en-US" sz="2400" b="1" i="1">
                <a:solidFill>
                  <a:srgbClr val="C00000"/>
                </a:solidFill>
                <a:latin typeface="Cambria" panose="02040503050406030204" pitchFamily="18" charset="0"/>
              </a:rPr>
              <a:t>Vượt thoát khỏi qui mô của ngôi tr</a:t>
            </a:r>
            <a:r>
              <a:rPr lang="vi-VN" sz="2400" b="1" i="1">
                <a:solidFill>
                  <a:srgbClr val="C00000"/>
                </a:solidFill>
                <a:latin typeface="Cambria" panose="02040503050406030204" pitchFamily="18" charset="0"/>
              </a:rPr>
              <a:t>ư</a:t>
            </a:r>
            <a:r>
              <a:rPr lang="en-US" sz="2400" b="1" i="1">
                <a:solidFill>
                  <a:srgbClr val="C00000"/>
                </a:solidFill>
                <a:latin typeface="Cambria" panose="02040503050406030204" pitchFamily="18" charset="0"/>
              </a:rPr>
              <a:t>ờng </a:t>
            </a:r>
            <a:r>
              <a:rPr lang="en-US" sz="2400" i="1">
                <a:solidFill>
                  <a:srgbClr val="C00000"/>
                </a:solidFill>
                <a:latin typeface="Cambria" panose="02040503050406030204" pitchFamily="18" charset="0"/>
              </a:rPr>
              <a:t>=&gt; Trẻ đều học từ nhỏ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93126-C4E3-4DFB-A0DA-58010C8B1128}"/>
              </a:ext>
            </a:extLst>
          </p:cNvPr>
          <p:cNvSpPr/>
          <p:nvPr/>
        </p:nvSpPr>
        <p:spPr>
          <a:xfrm>
            <a:off x="76200" y="5305961"/>
            <a:ext cx="8991600" cy="132343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>
                <a:latin typeface="Cambria" panose="02040503050406030204" pitchFamily="18" charset="0"/>
              </a:rPr>
              <a:t>Chúng tôi thấy </a:t>
            </a:r>
            <a:r>
              <a:rPr lang="en-US" sz="2000" b="1" i="1">
                <a:latin typeface="Cambria" panose="02040503050406030204" pitchFamily="18" charset="0"/>
              </a:rPr>
              <a:t>từng đứa trẻ đ</a:t>
            </a:r>
            <a:r>
              <a:rPr lang="vi-VN" sz="2000" b="1" i="1">
                <a:latin typeface="Cambria" panose="02040503050406030204" pitchFamily="18" charset="0"/>
              </a:rPr>
              <a:t>ư</a:t>
            </a:r>
            <a:r>
              <a:rPr lang="en-US" sz="2000" b="1" i="1">
                <a:latin typeface="Cambria" panose="02040503050406030204" pitchFamily="18" charset="0"/>
              </a:rPr>
              <a:t>ợc đọc truyện tranh Nhân Quả Đạo Đức từ nhỏ</a:t>
            </a:r>
            <a:r>
              <a:rPr lang="en-US" sz="2000">
                <a:latin typeface="Cambria" panose="02040503050406030204" pitchFamily="18" charset="0"/>
              </a:rPr>
              <a:t>, đ</a:t>
            </a:r>
            <a:r>
              <a:rPr lang="vi-VN" sz="2000">
                <a:latin typeface="Cambria" panose="02040503050406030204" pitchFamily="18" charset="0"/>
              </a:rPr>
              <a:t>ư</a:t>
            </a:r>
            <a:r>
              <a:rPr lang="en-US" sz="2000">
                <a:latin typeface="Cambria" panose="02040503050406030204" pitchFamily="18" charset="0"/>
              </a:rPr>
              <a:t>ợc </a:t>
            </a:r>
            <a:r>
              <a:rPr lang="en-US" sz="2000" b="1" i="1">
                <a:latin typeface="Cambria" panose="02040503050406030204" pitchFamily="18" charset="0"/>
              </a:rPr>
              <a:t>Bố mẹ cùng hỏi con về các câu Nhân Quả</a:t>
            </a:r>
            <a:r>
              <a:rPr lang="en-US" sz="2000">
                <a:latin typeface="Cambria" panose="02040503050406030204" pitchFamily="18" charset="0"/>
              </a:rPr>
              <a:t>, đ</a:t>
            </a:r>
            <a:r>
              <a:rPr lang="vi-VN" sz="2000">
                <a:latin typeface="Cambria" panose="02040503050406030204" pitchFamily="18" charset="0"/>
              </a:rPr>
              <a:t>ư</a:t>
            </a:r>
            <a:r>
              <a:rPr lang="en-US" sz="2000">
                <a:latin typeface="Cambria" panose="02040503050406030204" pitchFamily="18" charset="0"/>
              </a:rPr>
              <a:t>ợc thấy </a:t>
            </a:r>
            <a:r>
              <a:rPr lang="en-US" sz="2000" b="1" i="1">
                <a:latin typeface="Cambria" panose="02040503050406030204" pitchFamily="18" charset="0"/>
              </a:rPr>
              <a:t>trẻ tự biết điều gì đúng đắn &amp; h</a:t>
            </a:r>
            <a:r>
              <a:rPr lang="vi-VN" sz="2000" b="1" i="1">
                <a:latin typeface="Cambria" panose="02040503050406030204" pitchFamily="18" charset="0"/>
              </a:rPr>
              <a:t>ư</a:t>
            </a:r>
            <a:r>
              <a:rPr lang="en-US" sz="2000" b="1" i="1">
                <a:latin typeface="Cambria" panose="02040503050406030204" pitchFamily="18" charset="0"/>
              </a:rPr>
              <a:t>ớng thiện để làm</a:t>
            </a:r>
            <a:r>
              <a:rPr lang="en-US" sz="2000">
                <a:latin typeface="Cambria" panose="02040503050406030204" pitchFamily="18" charset="0"/>
              </a:rPr>
              <a:t>... với 100 tập trẻ sẽ học đến lớp 12, để Nhân Cách </a:t>
            </a:r>
            <a:r>
              <a:rPr lang="en-US" sz="2000" b="1" i="1">
                <a:latin typeface="Cambria" panose="02040503050406030204" pitchFamily="18" charset="0"/>
              </a:rPr>
              <a:t>Đạo Đức ngấm sâu vào trong từng nếp nghĩ &amp; hành vi của trẻ...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E61CF-DBCC-45A2-A4D4-14DB10A461F0}"/>
              </a:ext>
            </a:extLst>
          </p:cNvPr>
          <p:cNvSpPr/>
          <p:nvPr/>
        </p:nvSpPr>
        <p:spPr>
          <a:xfrm>
            <a:off x="6752145" y="3032272"/>
            <a:ext cx="2299027" cy="1311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i="1">
                <a:latin typeface="Cambria" panose="02040503050406030204" pitchFamily="18" charset="0"/>
              </a:rPr>
              <a:t>H</a:t>
            </a:r>
            <a:r>
              <a:rPr lang="vi-VN" sz="2200" b="1" i="1">
                <a:latin typeface="Cambria" panose="02040503050406030204" pitchFamily="18" charset="0"/>
              </a:rPr>
              <a:t>ơ</a:t>
            </a:r>
            <a:r>
              <a:rPr lang="en-US" sz="2200" b="1" i="1">
                <a:latin typeface="Cambria" panose="02040503050406030204" pitchFamily="18" charset="0"/>
              </a:rPr>
              <a:t>n 70 th</a:t>
            </a:r>
            <a:r>
              <a:rPr lang="vi-VN" sz="2200" b="1" i="1">
                <a:latin typeface="Cambria" panose="02040503050406030204" pitchFamily="18" charset="0"/>
              </a:rPr>
              <a:t>ư</a:t>
            </a:r>
            <a:r>
              <a:rPr lang="en-US" sz="2200" b="1" i="1">
                <a:latin typeface="Cambria" panose="02040503050406030204" pitchFamily="18" charset="0"/>
              </a:rPr>
              <a:t> viện</a:t>
            </a:r>
          </a:p>
          <a:p>
            <a:pPr algn="ctr">
              <a:lnSpc>
                <a:spcPct val="90000"/>
              </a:lnSpc>
            </a:pPr>
            <a:r>
              <a:rPr lang="en-US" sz="2200" b="1" i="1">
                <a:latin typeface="Cambria" panose="02040503050406030204" pitchFamily="18" charset="0"/>
              </a:rPr>
              <a:t>Hơn 15 khóa tu</a:t>
            </a:r>
          </a:p>
          <a:p>
            <a:pPr algn="ctr">
              <a:lnSpc>
                <a:spcPct val="90000"/>
              </a:lnSpc>
            </a:pPr>
            <a:r>
              <a:rPr lang="en-US" sz="2200" b="1" i="1">
                <a:latin typeface="Cambria" panose="02040503050406030204" pitchFamily="18" charset="0"/>
              </a:rPr>
              <a:t>Nhiều gia đình</a:t>
            </a:r>
          </a:p>
          <a:p>
            <a:pPr algn="ctr">
              <a:lnSpc>
                <a:spcPct val="90000"/>
              </a:lnSpc>
            </a:pPr>
            <a:r>
              <a:rPr lang="en-US" sz="2200" b="1" i="1">
                <a:latin typeface="Cambria" panose="02040503050406030204" pitchFamily="18" charset="0"/>
              </a:rPr>
              <a:t>115.000 cuốn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861109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E9C344-5959-4596-9F86-9D9676287F76}"/>
              </a:ext>
            </a:extLst>
          </p:cNvPr>
          <p:cNvSpPr/>
          <p:nvPr/>
        </p:nvSpPr>
        <p:spPr>
          <a:xfrm>
            <a:off x="1905000" y="137160"/>
            <a:ext cx="7162800" cy="64922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>
              <a:buAutoNum type="arabicParenR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Tám kiểu Phụ huynh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/Giáo dục &amp; 5 loại GV /HS &amp; SV </a:t>
            </a:r>
          </a:p>
          <a:p>
            <a:pPr marL="457200" lvl="0" indent="-457200">
              <a:buAutoNum type="arabicParenR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Dạy con nhàn tênh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: chỉ 5 phút mỗi ngày</a:t>
            </a:r>
            <a:endParaRPr lang="en-US" sz="1900" b="1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AutoNum type="arabicParenR"/>
              <a:tabLst>
                <a:tab pos="457200" algn="l"/>
              </a:tabLst>
            </a:pPr>
            <a:r>
              <a:rPr lang="en-US" sz="1900" b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Giá trị cuộc đời: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hành trình nhận ra ý nghĩa cuộc sống</a:t>
            </a:r>
          </a:p>
          <a:p>
            <a:pPr marL="457200" lvl="0" indent="-457200">
              <a:buAutoNum type="arabicParenR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Dạy con </a:t>
            </a:r>
            <a:r>
              <a:rPr lang="en-US" sz="1900" b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bản lĩnh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nh</a:t>
            </a:r>
            <a:r>
              <a:rPr lang="vi-VN" sz="1900">
                <a:latin typeface="Cambria" panose="02040503050406030204" pitchFamily="18" charset="0"/>
                <a:ea typeface="Times New Roman" panose="02020603050405020304" pitchFamily="18" charset="0"/>
              </a:rPr>
              <a:t>ư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 đại bàng (phát triển nghị lực)</a:t>
            </a:r>
          </a:p>
          <a:p>
            <a:pPr marL="457200" indent="-457200">
              <a:buFontTx/>
              <a:buAutoNum type="arabicParenR"/>
              <a:tabLst>
                <a:tab pos="457200" algn="l"/>
              </a:tabLst>
            </a:pPr>
            <a:r>
              <a:rPr lang="en-US" sz="1900" b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Đạo đức </a:t>
            </a: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học trong: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Tr</a:t>
            </a:r>
            <a:r>
              <a:rPr lang="vi-VN" sz="1900">
                <a:latin typeface="Cambria" panose="02040503050406030204" pitchFamily="18" charset="0"/>
                <a:ea typeface="Times New Roman" panose="02020603050405020304" pitchFamily="18" charset="0"/>
              </a:rPr>
              <a:t>ư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ờng, KD, Gia đình</a:t>
            </a:r>
          </a:p>
          <a:p>
            <a:pPr marL="457200" lvl="0" indent="-457200">
              <a:buAutoNum type="arabicParenR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Đọc sách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, chọn sách, tạo môi tr</a:t>
            </a:r>
            <a:r>
              <a:rPr lang="vi-VN" sz="1900">
                <a:latin typeface="Cambria" panose="02040503050406030204" pitchFamily="18" charset="0"/>
                <a:ea typeface="Times New Roman" panose="02020603050405020304" pitchFamily="18" charset="0"/>
              </a:rPr>
              <a:t>ư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ờng tốt cho con</a:t>
            </a:r>
          </a:p>
          <a:p>
            <a:pPr marL="457200" lvl="0" indent="-457200">
              <a:buAutoNum type="arabicParenR"/>
              <a:tabLst>
                <a:tab pos="457200" algn="l"/>
              </a:tabLst>
            </a:pPr>
            <a:r>
              <a:rPr lang="vi-VN" sz="1900" b="1">
                <a:latin typeface="Cambria" panose="02040503050406030204" pitchFamily="18" charset="0"/>
                <a:ea typeface="Times New Roman" panose="02020603050405020304" pitchFamily="18" charset="0"/>
              </a:rPr>
              <a:t>Nấu chín cơn giận </a:t>
            </a:r>
            <a:r>
              <a:rPr lang="vi-VN" sz="1900">
                <a:latin typeface="Cambria" panose="02040503050406030204" pitchFamily="18" charset="0"/>
                <a:ea typeface="Times New Roman" panose="02020603050405020304" pitchFamily="18" charset="0"/>
              </a:rPr>
              <a:t>=&gt; cơ chế cơn giận + giải pháp</a:t>
            </a:r>
            <a:endParaRPr lang="en-US" sz="190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AutoNum type="arabicParenR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Đặt tên cho con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&amp; các giai đoạn tr</a:t>
            </a:r>
            <a:r>
              <a:rPr lang="vi-VN" sz="1900">
                <a:latin typeface="Cambria" panose="02040503050406030204" pitchFamily="18" charset="0"/>
                <a:ea typeface="Times New Roman" panose="02020603050405020304" pitchFamily="18" charset="0"/>
              </a:rPr>
              <a:t>ư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ởng thành</a:t>
            </a:r>
          </a:p>
          <a:p>
            <a:pPr marL="457200" lvl="0" indent="-457200">
              <a:buAutoNum type="arabicParenR"/>
              <a:tabLst>
                <a:tab pos="457200" algn="l"/>
              </a:tabLst>
            </a:pP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Rèn luyện </a:t>
            </a:r>
            <a:r>
              <a:rPr lang="en-US" sz="1900" b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Trí tuệ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và ra quyết định (giúp tự tin, tự lập)</a:t>
            </a:r>
          </a:p>
          <a:p>
            <a:pPr marL="457200" lvl="0" indent="-457200">
              <a:buAutoNum type="arabicParenR"/>
              <a:tabLst>
                <a:tab pos="457200" algn="l"/>
              </a:tabLst>
            </a:pP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T</a:t>
            </a:r>
            <a:r>
              <a:rPr lang="vi-VN" sz="1900">
                <a:latin typeface="Cambria" panose="02040503050406030204" pitchFamily="18" charset="0"/>
                <a:ea typeface="Times New Roman" panose="02020603050405020304" pitchFamily="18" charset="0"/>
              </a:rPr>
              <a:t>ư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 duy </a:t>
            </a:r>
            <a:r>
              <a:rPr lang="en-US" sz="1900" b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Nhân quả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&amp; phát triển Đạo đức</a:t>
            </a:r>
          </a:p>
          <a:p>
            <a:pPr marL="457200" lvl="0" indent="-457200">
              <a:buFont typeface="+mj-lt"/>
              <a:buAutoNum type="arabicParenR" startAt="11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Tình yêu+hôn nhân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: gắn kết và xây dựng tổ ấm</a:t>
            </a:r>
            <a:b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en-US" sz="1900" i="1">
                <a:latin typeface="Cambria" panose="02040503050406030204" pitchFamily="18" charset="0"/>
                <a:ea typeface="Times New Roman" panose="02020603050405020304" pitchFamily="18" charset="0"/>
              </a:rPr>
              <a:t>(Hiểu rõ mối bất hòa và cách gắn kết với 03 gốc rễ)</a:t>
            </a:r>
          </a:p>
          <a:p>
            <a:pPr marL="457200" indent="-457200">
              <a:buFontTx/>
              <a:buAutoNum type="arabicParenR" startAt="11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Làm mới lại tình yêu của cặp đôi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(4 nhiếp, 6 hòa)</a:t>
            </a:r>
          </a:p>
          <a:p>
            <a:pPr marL="457200" lvl="0" indent="-457200">
              <a:buAutoNum type="arabicParenR" startAt="11"/>
              <a:tabLst>
                <a:tab pos="457200" algn="l"/>
              </a:tabLst>
            </a:pP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Cách </a:t>
            </a: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kể chuyện Vĩ nhân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cho trẻ: </a:t>
            </a:r>
            <a:r>
              <a:rPr lang="en-US" sz="1900" i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nuôi d</a:t>
            </a:r>
            <a:r>
              <a:rPr lang="vi-VN" sz="1900" i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ư</a:t>
            </a:r>
            <a:r>
              <a:rPr lang="en-US" sz="1900" i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ỡng ước m</a:t>
            </a:r>
            <a:r>
              <a:rPr lang="vi-VN" sz="1900" i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ơ</a:t>
            </a:r>
            <a:r>
              <a:rPr lang="en-US" sz="1900" i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...</a:t>
            </a:r>
          </a:p>
          <a:p>
            <a:pPr marL="457200" indent="-457200">
              <a:buFontTx/>
              <a:buAutoNum type="arabicParenR" startAt="11"/>
              <a:tabLst>
                <a:tab pos="457200" algn="l"/>
              </a:tabLst>
            </a:pP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Giáo dục trẻ qua</a:t>
            </a: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 phim kinh điển </a:t>
            </a:r>
            <a:r>
              <a:rPr lang="en-US" sz="1900" i="1">
                <a:latin typeface="Cambria" panose="02040503050406030204" pitchFamily="18" charset="0"/>
                <a:ea typeface="Times New Roman" panose="02020603050405020304" pitchFamily="18" charset="0"/>
              </a:rPr>
              <a:t>(cụ thể 1 số clip)</a:t>
            </a:r>
          </a:p>
          <a:p>
            <a:pPr marL="457200" lvl="0" indent="-457200">
              <a:buAutoNum type="arabicParenR" startAt="11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Nhân tướng học với trẻ em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: nhận diện tố chất trẻ và cách dạy t</a:t>
            </a:r>
            <a:r>
              <a:rPr lang="vi-VN" sz="1900">
                <a:latin typeface="Cambria" panose="02040503050406030204" pitchFamily="18" charset="0"/>
                <a:ea typeface="Times New Roman" panose="02020603050405020304" pitchFamily="18" charset="0"/>
              </a:rPr>
              <a:t>ư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ơng ứng với từng tố chất.</a:t>
            </a:r>
          </a:p>
          <a:p>
            <a:pPr marL="457200" lvl="0" indent="-457200">
              <a:buAutoNum type="arabicParenR" startAt="11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Làm từ thiện đúng cách &amp;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phát triển nhân cách trẻ</a:t>
            </a:r>
          </a:p>
          <a:p>
            <a:pPr marL="457200" lvl="0" indent="-457200">
              <a:buAutoNum type="arabicParenR" startAt="11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Tổ chức dã ngoại đúng cách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(có 03 gốc nhân cách)</a:t>
            </a:r>
          </a:p>
          <a:p>
            <a:pPr marL="457200" lvl="0" indent="-457200">
              <a:buAutoNum type="arabicParenR" startAt="11"/>
              <a:tabLst>
                <a:tab pos="457200" algn="l"/>
              </a:tabLst>
            </a:pP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Tổ chức sinh nhật, lễ hội đúng cách </a:t>
            </a: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(03 gốc)</a:t>
            </a:r>
          </a:p>
          <a:p>
            <a:pPr marL="457200" lvl="0" indent="-457200">
              <a:buAutoNum type="arabicParenR" startAt="11"/>
              <a:tabLst>
                <a:tab pos="457200" algn="l"/>
              </a:tabLst>
            </a:pPr>
            <a:r>
              <a:rPr lang="en-US" sz="1900">
                <a:latin typeface="Cambria" panose="02040503050406030204" pitchFamily="18" charset="0"/>
                <a:ea typeface="Times New Roman" panose="02020603050405020304" pitchFamily="18" charset="0"/>
              </a:rPr>
              <a:t>Hiểu rõ về </a:t>
            </a: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Võ thuật &amp; rèn luyện quân đội</a:t>
            </a:r>
          </a:p>
          <a:p>
            <a:pPr marL="457200" lvl="0" indent="-457200">
              <a:buAutoNum type="arabicParenR" startAt="11"/>
              <a:tabLst>
                <a:tab pos="457200" algn="l"/>
              </a:tabLst>
            </a:pPr>
            <a:r>
              <a:rPr lang="en-US" sz="1900" b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Coach NLP, Tâm lý ứng dụng </a:t>
            </a:r>
            <a:r>
              <a:rPr lang="en-US" sz="1900" b="1">
                <a:latin typeface="Cambria" panose="02040503050406030204" pitchFamily="18" charset="0"/>
                <a:ea typeface="Times New Roman" panose="02020603050405020304" pitchFamily="18" charset="0"/>
              </a:rPr>
              <a:t>cho PH &amp; trẻ...</a:t>
            </a:r>
            <a:endParaRPr lang="en-US" sz="1900" b="1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465F9E-DFAE-46F9-93C1-0FF5B932038F}"/>
              </a:ext>
            </a:extLst>
          </p:cNvPr>
          <p:cNvSpPr/>
          <p:nvPr/>
        </p:nvSpPr>
        <p:spPr>
          <a:xfrm>
            <a:off x="76200" y="1828800"/>
            <a:ext cx="17607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i="1">
                <a:solidFill>
                  <a:srgbClr val="3A3A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Chuỗi chuyên đề chia sẻ và </a:t>
            </a:r>
          </a:p>
          <a:p>
            <a:pPr>
              <a:lnSpc>
                <a:spcPct val="110000"/>
              </a:lnSpc>
            </a:pPr>
            <a:r>
              <a:rPr lang="en-US" sz="3200" b="1" i="1">
                <a:solidFill>
                  <a:srgbClr val="3A3A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đào tạo 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0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khoisudoanhnghiep.vn/public/userfiles/images/1313545863_day-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13" y="685799"/>
            <a:ext cx="4563187" cy="32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4932685"/>
            <a:ext cx="8915400" cy="137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>
                <a:solidFill>
                  <a:srgbClr val="C00000"/>
                </a:solidFill>
              </a:rPr>
              <a:t>Dạy con: </a:t>
            </a:r>
            <a:r>
              <a:rPr lang="en-US" sz="2700">
                <a:solidFill>
                  <a:srgbClr val="C00000"/>
                </a:solidFill>
              </a:rPr>
              <a:t>là 1 quá trình lâu dài.</a:t>
            </a:r>
          </a:p>
          <a:p>
            <a:r>
              <a:rPr lang="en-US" sz="2700" i="1">
                <a:solidFill>
                  <a:srgbClr val="C00000"/>
                </a:solidFill>
              </a:rPr>
              <a:t>Dạy con cần đầu tư </a:t>
            </a:r>
            <a:r>
              <a:rPr lang="en-US" sz="2700" b="1" i="1">
                <a:solidFill>
                  <a:srgbClr val="C00000"/>
                </a:solidFill>
              </a:rPr>
              <a:t>Phương pháp </a:t>
            </a:r>
            <a:r>
              <a:rPr lang="en-US" sz="2700" i="1">
                <a:solidFill>
                  <a:srgbClr val="C00000"/>
                </a:solidFill>
              </a:rPr>
              <a:t>(Trí Tuệ), </a:t>
            </a:r>
          </a:p>
          <a:p>
            <a:r>
              <a:rPr lang="en-US" sz="2700" b="1" i="1">
                <a:solidFill>
                  <a:srgbClr val="C00000"/>
                </a:solidFill>
              </a:rPr>
              <a:t>công sức </a:t>
            </a:r>
            <a:r>
              <a:rPr lang="en-US" sz="2700" i="1">
                <a:solidFill>
                  <a:srgbClr val="C00000"/>
                </a:solidFill>
              </a:rPr>
              <a:t>(Nghị lực), </a:t>
            </a:r>
            <a:r>
              <a:rPr lang="en-US" sz="2700" b="1" i="1">
                <a:solidFill>
                  <a:srgbClr val="C00000"/>
                </a:solidFill>
              </a:rPr>
              <a:t>thương yêu đúng cách </a:t>
            </a:r>
            <a:r>
              <a:rPr lang="en-US" sz="2700" i="1">
                <a:solidFill>
                  <a:srgbClr val="C00000"/>
                </a:solidFill>
              </a:rPr>
              <a:t>(Đạo đức)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791200" cy="568089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Phân biệt: Nuôi &amp; Dạy + Rèn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19200" y="3946426"/>
            <a:ext cx="7162800" cy="986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/>
              <a:t>Dạy con là giúp con Vững vàng trên đường đời (chứ không phải ôm ấp con)</a:t>
            </a:r>
          </a:p>
        </p:txBody>
      </p:sp>
      <p:pic>
        <p:nvPicPr>
          <p:cNvPr id="15" name="Picture 16" descr="http://giadinh.vcmedia.vn/Images/Uploaded/Share/2011/07/06/b66concon.jpg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267200" cy="32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24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0DF4A9E-8772-4DE1-98C4-E3D335C98455}"/>
              </a:ext>
            </a:extLst>
          </p:cNvPr>
          <p:cNvGrpSpPr/>
          <p:nvPr/>
        </p:nvGrpSpPr>
        <p:grpSpPr>
          <a:xfrm>
            <a:off x="3744831" y="2173928"/>
            <a:ext cx="1644271" cy="1255072"/>
            <a:chOff x="3658959" y="6088042"/>
            <a:chExt cx="970191" cy="83637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8E4E4DD1-3BD4-4B65-B440-7C3872966CCD}"/>
                </a:ext>
              </a:extLst>
            </p:cNvPr>
            <p:cNvSpPr/>
            <p:nvPr/>
          </p:nvSpPr>
          <p:spPr>
            <a:xfrm>
              <a:off x="3658959" y="6088042"/>
              <a:ext cx="970191" cy="83637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B32989-CC25-416D-9A21-5D0CBC64708A}"/>
                </a:ext>
              </a:extLst>
            </p:cNvPr>
            <p:cNvSpPr/>
            <p:nvPr/>
          </p:nvSpPr>
          <p:spPr>
            <a:xfrm>
              <a:off x="4088619" y="6308715"/>
              <a:ext cx="118297" cy="231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536"/>
                </a:spcBef>
              </a:pPr>
              <a:endParaRPr lang="en-US" b="1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7F0CC4-0841-4626-A52C-397AC81693EC}"/>
              </a:ext>
            </a:extLst>
          </p:cNvPr>
          <p:cNvGrpSpPr/>
          <p:nvPr/>
        </p:nvGrpSpPr>
        <p:grpSpPr>
          <a:xfrm>
            <a:off x="5093448" y="2819400"/>
            <a:ext cx="1631941" cy="1245662"/>
            <a:chOff x="2329513" y="4046895"/>
            <a:chExt cx="1809948" cy="1560300"/>
          </a:xfrm>
          <a:solidFill>
            <a:srgbClr val="CCFFFF"/>
          </a:solidFill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DE8A66E-CF07-4513-B16C-2ED99BF22362}"/>
                </a:ext>
              </a:extLst>
            </p:cNvPr>
            <p:cNvSpPr/>
            <p:nvPr/>
          </p:nvSpPr>
          <p:spPr>
            <a:xfrm>
              <a:off x="2329513" y="4046895"/>
              <a:ext cx="1809948" cy="1560300"/>
            </a:xfrm>
            <a:prstGeom prst="hexagon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AAE74B-9C7E-4DAE-B0C3-DB5C1AF0A018}"/>
                </a:ext>
              </a:extLst>
            </p:cNvPr>
            <p:cNvSpPr/>
            <p:nvPr/>
          </p:nvSpPr>
          <p:spPr>
            <a:xfrm>
              <a:off x="2492587" y="4360517"/>
              <a:ext cx="1486854" cy="812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100" b="1">
                  <a:latin typeface="Cambria" panose="02040503050406030204" pitchFamily="18" charset="0"/>
                </a:rPr>
                <a:t>ĐẠO ĐỨC</a:t>
              </a:r>
              <a:br>
                <a:rPr lang="en-US" sz="2100" b="1">
                  <a:latin typeface="Cambria" panose="02040503050406030204" pitchFamily="18" charset="0"/>
                </a:rPr>
              </a:br>
              <a:r>
                <a:rPr lang="en-US" sz="2100" b="1">
                  <a:latin typeface="Cambria" panose="02040503050406030204" pitchFamily="18" charset="0"/>
                </a:rPr>
                <a:t>&amp; THIỀN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5C521F-4897-4D42-9CBB-E4536C3F5A0A}"/>
              </a:ext>
            </a:extLst>
          </p:cNvPr>
          <p:cNvGrpSpPr/>
          <p:nvPr/>
        </p:nvGrpSpPr>
        <p:grpSpPr>
          <a:xfrm>
            <a:off x="2271229" y="2836936"/>
            <a:ext cx="1885925" cy="1245662"/>
            <a:chOff x="5102379" y="2445489"/>
            <a:chExt cx="2091637" cy="156030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121CD27-4C70-441D-A4B9-489899825556}"/>
                </a:ext>
              </a:extLst>
            </p:cNvPr>
            <p:cNvSpPr/>
            <p:nvPr/>
          </p:nvSpPr>
          <p:spPr>
            <a:xfrm>
              <a:off x="5266384" y="2445489"/>
              <a:ext cx="1809948" cy="1560300"/>
            </a:xfrm>
            <a:prstGeom prst="hexagon">
              <a:avLst/>
            </a:prstGeom>
            <a:solidFill>
              <a:srgbClr val="FFE699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153E1A-B71F-4D3E-9029-8454C8175D30}"/>
                </a:ext>
              </a:extLst>
            </p:cNvPr>
            <p:cNvSpPr/>
            <p:nvPr/>
          </p:nvSpPr>
          <p:spPr>
            <a:xfrm>
              <a:off x="5102379" y="2830435"/>
              <a:ext cx="2091637" cy="435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536"/>
                </a:spcBef>
              </a:pPr>
              <a:endParaRPr lang="en-US">
                <a:latin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050EFD-83EE-45D1-B377-1898D6103CE1}"/>
              </a:ext>
            </a:extLst>
          </p:cNvPr>
          <p:cNvGrpSpPr/>
          <p:nvPr/>
        </p:nvGrpSpPr>
        <p:grpSpPr>
          <a:xfrm>
            <a:off x="1074160" y="2270412"/>
            <a:ext cx="1631941" cy="1245662"/>
            <a:chOff x="6727158" y="3262813"/>
            <a:chExt cx="1809948" cy="1560300"/>
          </a:xfrm>
          <a:solidFill>
            <a:srgbClr val="FFE699"/>
          </a:solidFill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7F3B6575-728C-4422-A355-92F311EF5C10}"/>
                </a:ext>
              </a:extLst>
            </p:cNvPr>
            <p:cNvSpPr/>
            <p:nvPr/>
          </p:nvSpPr>
          <p:spPr>
            <a:xfrm>
              <a:off x="6727158" y="3262813"/>
              <a:ext cx="1809948" cy="1560300"/>
            </a:xfrm>
            <a:prstGeom prst="hexagon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9195CF-BC01-434F-BDFE-B3B0325FF0F7}"/>
                </a:ext>
              </a:extLst>
            </p:cNvPr>
            <p:cNvSpPr/>
            <p:nvPr/>
          </p:nvSpPr>
          <p:spPr>
            <a:xfrm>
              <a:off x="6823449" y="3415729"/>
              <a:ext cx="1662435" cy="11682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ts val="536"/>
                </a:spcBef>
              </a:pPr>
              <a:r>
                <a:rPr lang="en-US" sz="2100">
                  <a:latin typeface="Cambria" panose="02040503050406030204" pitchFamily="18" charset="0"/>
                </a:rPr>
                <a:t>KỸ NĂNG</a:t>
              </a:r>
              <a:br>
                <a:rPr lang="en-US" sz="2100">
                  <a:latin typeface="Cambria" panose="02040503050406030204" pitchFamily="18" charset="0"/>
                </a:rPr>
              </a:br>
              <a:r>
                <a:rPr lang="en-US" sz="2100" b="1">
                  <a:latin typeface="Cambria" panose="02040503050406030204" pitchFamily="18" charset="0"/>
                </a:rPr>
                <a:t>BẢN THÂN</a:t>
              </a:r>
              <a:br>
                <a:rPr lang="en-US" sz="2100" b="1">
                  <a:latin typeface="Cambria" panose="02040503050406030204" pitchFamily="18" charset="0"/>
                </a:rPr>
              </a:br>
              <a:r>
                <a:rPr lang="en-US" sz="2100" b="1">
                  <a:latin typeface="Cambria" panose="02040503050406030204" pitchFamily="18" charset="0"/>
                </a:rPr>
                <a:t>&amp; DN CẦN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9A40B7-6F1E-4C03-AC17-CCC70F582D6A}"/>
              </a:ext>
            </a:extLst>
          </p:cNvPr>
          <p:cNvGrpSpPr/>
          <p:nvPr/>
        </p:nvGrpSpPr>
        <p:grpSpPr>
          <a:xfrm>
            <a:off x="4950590" y="1559731"/>
            <a:ext cx="1885925" cy="1245662"/>
            <a:chOff x="5115399" y="2445489"/>
            <a:chExt cx="2091637" cy="1560300"/>
          </a:xfrm>
          <a:solidFill>
            <a:srgbClr val="CCFFFF"/>
          </a:solidFill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2334FB64-A470-4737-ABC4-1932127509AD}"/>
                </a:ext>
              </a:extLst>
            </p:cNvPr>
            <p:cNvSpPr/>
            <p:nvPr/>
          </p:nvSpPr>
          <p:spPr>
            <a:xfrm>
              <a:off x="5266384" y="2445489"/>
              <a:ext cx="1809948" cy="1560300"/>
            </a:xfrm>
            <a:prstGeom prst="hexagon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611BFF8-DD30-405E-93CF-DE9AC5553317}"/>
                </a:ext>
              </a:extLst>
            </p:cNvPr>
            <p:cNvSpPr/>
            <p:nvPr/>
          </p:nvSpPr>
          <p:spPr>
            <a:xfrm>
              <a:off x="5115399" y="2789655"/>
              <a:ext cx="2091637" cy="812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536"/>
                </a:spcBef>
              </a:pPr>
              <a:r>
                <a:rPr lang="en-US" sz="2100" b="1">
                  <a:latin typeface="Cambria" panose="02040503050406030204" pitchFamily="18" charset="0"/>
                </a:rPr>
                <a:t>SỐNG</a:t>
              </a:r>
              <a:br>
                <a:rPr lang="en-US" sz="2100" b="1">
                  <a:latin typeface="Cambria" panose="02040503050406030204" pitchFamily="18" charset="0"/>
                </a:rPr>
              </a:br>
              <a:r>
                <a:rPr lang="en-US" sz="2100" b="1">
                  <a:latin typeface="Cambria" panose="02040503050406030204" pitchFamily="18" charset="0"/>
                </a:rPr>
                <a:t>HIỂU BIẾT</a:t>
              </a:r>
              <a:endParaRPr lang="en-US" sz="2100"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E43595-A99D-4A0B-89BA-6739595C593B}"/>
              </a:ext>
            </a:extLst>
          </p:cNvPr>
          <p:cNvGrpSpPr/>
          <p:nvPr/>
        </p:nvGrpSpPr>
        <p:grpSpPr>
          <a:xfrm>
            <a:off x="2381578" y="1573738"/>
            <a:ext cx="1677634" cy="1245662"/>
            <a:chOff x="5250804" y="2445489"/>
            <a:chExt cx="1860627" cy="1560300"/>
          </a:xfrm>
          <a:solidFill>
            <a:srgbClr val="FFE699"/>
          </a:solidFill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DAEAEAFA-CE2E-4A9F-8580-7C40A73A966D}"/>
                </a:ext>
              </a:extLst>
            </p:cNvPr>
            <p:cNvSpPr/>
            <p:nvPr/>
          </p:nvSpPr>
          <p:spPr>
            <a:xfrm>
              <a:off x="5266384" y="2445489"/>
              <a:ext cx="1809948" cy="1560300"/>
            </a:xfrm>
            <a:prstGeom prst="hexagon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F12173-54BB-4660-AA92-1207F3708428}"/>
                </a:ext>
              </a:extLst>
            </p:cNvPr>
            <p:cNvSpPr/>
            <p:nvPr/>
          </p:nvSpPr>
          <p:spPr>
            <a:xfrm>
              <a:off x="5250804" y="2798773"/>
              <a:ext cx="1860627" cy="812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536"/>
                </a:spcBef>
              </a:pPr>
              <a:r>
                <a:rPr lang="en-US" sz="2100">
                  <a:latin typeface="Cambria" panose="02040503050406030204" pitchFamily="18" charset="0"/>
                </a:rPr>
                <a:t>KỸ NĂNG</a:t>
              </a:r>
              <a:br>
                <a:rPr lang="en-US" sz="2100" b="1">
                  <a:latin typeface="Cambria" panose="02040503050406030204" pitchFamily="18" charset="0"/>
                </a:rPr>
              </a:br>
              <a:r>
                <a:rPr lang="en-US" sz="2100" b="1">
                  <a:latin typeface="Cambria" panose="02040503050406030204" pitchFamily="18" charset="0"/>
                </a:rPr>
                <a:t>QUÂN ĐỘI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3DCCC4-50B7-41D2-936E-8E426E6C0057}"/>
              </a:ext>
            </a:extLst>
          </p:cNvPr>
          <p:cNvGrpSpPr/>
          <p:nvPr/>
        </p:nvGrpSpPr>
        <p:grpSpPr>
          <a:xfrm>
            <a:off x="6425160" y="2209800"/>
            <a:ext cx="1662452" cy="1263035"/>
            <a:chOff x="6727158" y="3262813"/>
            <a:chExt cx="1809948" cy="1560300"/>
          </a:xfrm>
          <a:solidFill>
            <a:srgbClr val="CCFFFF"/>
          </a:solidFill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876D5F4E-29B9-4951-84C3-7659CE615817}"/>
                </a:ext>
              </a:extLst>
            </p:cNvPr>
            <p:cNvSpPr/>
            <p:nvPr/>
          </p:nvSpPr>
          <p:spPr>
            <a:xfrm>
              <a:off x="6727158" y="3262813"/>
              <a:ext cx="1809948" cy="1560300"/>
            </a:xfrm>
            <a:prstGeom prst="hexagon">
              <a:avLst/>
            </a:prstGeom>
            <a:grpFill/>
            <a:ln w="127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F1744E-5F70-4F55-B6E2-EDFDC96C1A0F}"/>
                </a:ext>
              </a:extLst>
            </p:cNvPr>
            <p:cNvSpPr/>
            <p:nvPr/>
          </p:nvSpPr>
          <p:spPr>
            <a:xfrm>
              <a:off x="6859530" y="3483835"/>
              <a:ext cx="1532656" cy="115215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536"/>
                </a:spcBef>
              </a:pPr>
              <a:r>
                <a:rPr lang="en-US" sz="2100">
                  <a:latin typeface="Cambria" panose="02040503050406030204" pitchFamily="18" charset="0"/>
                </a:rPr>
                <a:t>SỐNG</a:t>
              </a:r>
              <a:br>
                <a:rPr lang="en-US" sz="2100" b="1">
                  <a:latin typeface="Cambria" panose="02040503050406030204" pitchFamily="18" charset="0"/>
                </a:rPr>
              </a:br>
              <a:r>
                <a:rPr lang="en-US" sz="2100" b="1">
                  <a:latin typeface="Cambria" panose="02040503050406030204" pitchFamily="18" charset="0"/>
                </a:rPr>
                <a:t>MẠNH MẼ</a:t>
              </a:r>
              <a:br>
                <a:rPr lang="en-US" sz="2100" b="1">
                  <a:latin typeface="Cambria" panose="02040503050406030204" pitchFamily="18" charset="0"/>
                </a:rPr>
              </a:br>
              <a:r>
                <a:rPr lang="en-US" sz="2100" b="1">
                  <a:latin typeface="Cambria" panose="02040503050406030204" pitchFamily="18" charset="0"/>
                </a:rPr>
                <a:t>TỬ TẾ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54B721B-9CDF-4C49-8E99-604642318AF2}"/>
              </a:ext>
            </a:extLst>
          </p:cNvPr>
          <p:cNvSpPr/>
          <p:nvPr/>
        </p:nvSpPr>
        <p:spPr>
          <a:xfrm>
            <a:off x="2384448" y="3124200"/>
            <a:ext cx="1708454" cy="72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36"/>
              </a:spcBef>
            </a:pPr>
            <a:r>
              <a:rPr lang="en-US" sz="2100">
                <a:latin typeface="Cambria" panose="02040503050406030204" pitchFamily="18" charset="0"/>
              </a:rPr>
              <a:t>KỸ NĂNG</a:t>
            </a:r>
            <a:br>
              <a:rPr lang="en-US" sz="2100">
                <a:latin typeface="Cambria" panose="02040503050406030204" pitchFamily="18" charset="0"/>
              </a:rPr>
            </a:br>
            <a:r>
              <a:rPr lang="en-US" sz="2100" b="1">
                <a:latin typeface="Cambria" panose="02040503050406030204" pitchFamily="18" charset="0"/>
              </a:rPr>
              <a:t>ĐỒNG ĐỘI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325FE-2D59-4CFB-841A-4DB71C548B72}"/>
              </a:ext>
            </a:extLst>
          </p:cNvPr>
          <p:cNvSpPr/>
          <p:nvPr/>
        </p:nvSpPr>
        <p:spPr>
          <a:xfrm>
            <a:off x="3718620" y="2399926"/>
            <a:ext cx="1644271" cy="72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36"/>
              </a:spcBef>
            </a:pPr>
            <a:r>
              <a:rPr lang="en-US" sz="2100" b="1">
                <a:solidFill>
                  <a:schemeClr val="bg1"/>
                </a:solidFill>
                <a:latin typeface="Cambria" panose="02040503050406030204" pitchFamily="18" charset="0"/>
              </a:rPr>
              <a:t>LÒ LUYỆN</a:t>
            </a:r>
            <a:br>
              <a:rPr lang="en-US" sz="2100" b="1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100" b="1">
                <a:solidFill>
                  <a:schemeClr val="bg1"/>
                </a:solidFill>
                <a:latin typeface="Cambria" panose="02040503050406030204" pitchFamily="18" charset="0"/>
              </a:rPr>
              <a:t>12h/ngày</a:t>
            </a:r>
            <a:endParaRPr lang="en-US" sz="21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241081-ACB6-4366-BDA6-993E4467C5C2}"/>
              </a:ext>
            </a:extLst>
          </p:cNvPr>
          <p:cNvSpPr/>
          <p:nvPr/>
        </p:nvSpPr>
        <p:spPr>
          <a:xfrm>
            <a:off x="0" y="627983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mbria" panose="02040503050406030204" pitchFamily="18" charset="0"/>
              </a:rPr>
              <a:t>Dự án Trường huấn luyện WestPoint VN  </a:t>
            </a:r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</a:rPr>
              <a:t>=&gt; Cung cấp thủ lĩnh</a:t>
            </a:r>
          </a:p>
          <a:p>
            <a:pPr algn="ctr"/>
            <a:r>
              <a:rPr lang="en-US" sz="2400" i="1">
                <a:latin typeface="Cambria" panose="02040503050406030204" pitchFamily="18" charset="0"/>
              </a:rPr>
              <a:t>N</a:t>
            </a:r>
            <a:r>
              <a:rPr lang="vi-VN" sz="2400" i="1">
                <a:latin typeface="Cambria" panose="02040503050406030204" pitchFamily="18" charset="0"/>
              </a:rPr>
              <a:t>ơ</a:t>
            </a:r>
            <a:r>
              <a:rPr lang="en-US" sz="2400" i="1">
                <a:latin typeface="Cambria" panose="02040503050406030204" pitchFamily="18" charset="0"/>
              </a:rPr>
              <a:t>i </a:t>
            </a:r>
            <a:r>
              <a:rPr lang="en-US" sz="2400" b="1" i="1">
                <a:latin typeface="Cambria" panose="02040503050406030204" pitchFamily="18" charset="0"/>
              </a:rPr>
              <a:t>khổ luyện thành tài </a:t>
            </a:r>
            <a:r>
              <a:rPr lang="en-US" sz="2400" i="1">
                <a:latin typeface="Cambria" panose="02040503050406030204" pitchFamily="18" charset="0"/>
              </a:rPr>
              <a:t>&amp; tạo dựng </a:t>
            </a:r>
            <a:r>
              <a:rPr lang="en-US" sz="2400" b="1" i="1">
                <a:latin typeface="Cambria" panose="02040503050406030204" pitchFamily="18" charset="0"/>
              </a:rPr>
              <a:t>nhân cách sống</a:t>
            </a:r>
            <a:r>
              <a:rPr lang="en-US" sz="2400" i="1"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99DCFD4-0BA0-4E8B-A756-27A64DF68237}"/>
              </a:ext>
            </a:extLst>
          </p:cNvPr>
          <p:cNvSpPr/>
          <p:nvPr/>
        </p:nvSpPr>
        <p:spPr>
          <a:xfrm>
            <a:off x="522356" y="4115619"/>
            <a:ext cx="8136008" cy="151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F9868E-BBD0-46F4-9198-791132BF4BB6}"/>
              </a:ext>
            </a:extLst>
          </p:cNvPr>
          <p:cNvSpPr/>
          <p:nvPr/>
        </p:nvSpPr>
        <p:spPr>
          <a:xfrm>
            <a:off x="405698" y="3694867"/>
            <a:ext cx="1987491" cy="102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Vào (input)</a:t>
            </a:r>
          </a:p>
          <a:p>
            <a:pPr lvl="0"/>
            <a:br>
              <a:rPr lang="en-US" sz="900" b="1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năng lực 1X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AD5BA0-77F1-4839-9CA6-7A68274FBC9F}"/>
              </a:ext>
            </a:extLst>
          </p:cNvPr>
          <p:cNvSpPr/>
          <p:nvPr/>
        </p:nvSpPr>
        <p:spPr>
          <a:xfrm>
            <a:off x="6851709" y="3694867"/>
            <a:ext cx="1987491" cy="102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Ra (output)</a:t>
            </a:r>
          </a:p>
          <a:p>
            <a:pPr lvl="0"/>
            <a:br>
              <a:rPr lang="en-US" sz="900" b="1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năng lực 3X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2E64A98-393E-45BB-A6B7-500CB9D38036}"/>
              </a:ext>
            </a:extLst>
          </p:cNvPr>
          <p:cNvSpPr/>
          <p:nvPr/>
        </p:nvSpPr>
        <p:spPr>
          <a:xfrm>
            <a:off x="359495" y="3621722"/>
            <a:ext cx="1955301" cy="1113131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8D6BC91-0E84-4AD8-B306-A26EDC7DEF3B}"/>
              </a:ext>
            </a:extLst>
          </p:cNvPr>
          <p:cNvSpPr/>
          <p:nvPr/>
        </p:nvSpPr>
        <p:spPr>
          <a:xfrm>
            <a:off x="6832209" y="3621722"/>
            <a:ext cx="1955301" cy="1113131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EFD55AF-B987-4A70-B221-1D00BD917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51" y="4313725"/>
            <a:ext cx="3108275" cy="4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A82CFC-2822-457D-A9CB-66950C7DD695}"/>
              </a:ext>
            </a:extLst>
          </p:cNvPr>
          <p:cNvSpPr/>
          <p:nvPr/>
        </p:nvSpPr>
        <p:spPr>
          <a:xfrm>
            <a:off x="76200" y="4960628"/>
            <a:ext cx="8991600" cy="37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b="1" i="1">
                <a:solidFill>
                  <a:srgbClr val="0070C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Liên hệ: </a:t>
            </a:r>
            <a:r>
              <a:rPr lang="en-US" i="1">
                <a:solidFill>
                  <a:srgbClr val="0070C0"/>
                </a:solidFill>
                <a:latin typeface="Cambria" panose="02040503050406030204" pitchFamily="18" charset="0"/>
              </a:rPr>
              <a:t>B</a:t>
            </a:r>
            <a:r>
              <a:rPr lang="vi-VN" i="1">
                <a:solidFill>
                  <a:srgbClr val="0070C0"/>
                </a:solidFill>
                <a:latin typeface="Cambria" panose="02040503050406030204" pitchFamily="18" charset="0"/>
              </a:rPr>
              <a:t>ke.edu.vn/</a:t>
            </a:r>
            <a:r>
              <a:rPr lang="en-US" i="1">
                <a:solidFill>
                  <a:srgbClr val="0070C0"/>
                </a:solidFill>
                <a:latin typeface="Cambria" panose="02040503050406030204" pitchFamily="18" charset="0"/>
              </a:rPr>
              <a:t>WestPoint   -   </a:t>
            </a:r>
            <a:r>
              <a:rPr lang="en-US" sz="1600" b="1" i="1">
                <a:solidFill>
                  <a:srgbClr val="0070C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FB Zalo: </a:t>
            </a:r>
            <a:r>
              <a:rPr lang="en-US" sz="1600" i="1">
                <a:solidFill>
                  <a:srgbClr val="0070C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Mr.Quân 0989.330880</a:t>
            </a:r>
            <a:endParaRPr lang="en-US" sz="160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D9CC41F-CB0D-4F42-9CBB-E1DD2ABB33C5}"/>
              </a:ext>
            </a:extLst>
          </p:cNvPr>
          <p:cNvSpPr txBox="1">
            <a:spLocks/>
          </p:cNvSpPr>
          <p:nvPr/>
        </p:nvSpPr>
        <p:spPr>
          <a:xfrm>
            <a:off x="1771650" y="141668"/>
            <a:ext cx="5772150" cy="496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Lò huấn luyện áp lực cao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290D3-74D4-4F02-B403-3DAEEC6CF890}"/>
              </a:ext>
            </a:extLst>
          </p:cNvPr>
          <p:cNvSpPr/>
          <p:nvPr/>
        </p:nvSpPr>
        <p:spPr>
          <a:xfrm>
            <a:off x="76200" y="5334000"/>
            <a:ext cx="8991600" cy="124649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Cambria" panose="02040503050406030204" pitchFamily="18" charset="0"/>
              </a:rPr>
              <a:t>Cần thuê </a:t>
            </a:r>
            <a:r>
              <a:rPr lang="en-US" sz="2500" b="1">
                <a:latin typeface="Cambria" panose="02040503050406030204" pitchFamily="18" charset="0"/>
              </a:rPr>
              <a:t>tr</a:t>
            </a:r>
            <a:r>
              <a:rPr lang="vi-VN" sz="2500" b="1">
                <a:latin typeface="Cambria" panose="02040503050406030204" pitchFamily="18" charset="0"/>
              </a:rPr>
              <a:t>ư</a:t>
            </a:r>
            <a:r>
              <a:rPr lang="en-US" sz="2500" b="1">
                <a:latin typeface="Cambria" panose="02040503050406030204" pitchFamily="18" charset="0"/>
              </a:rPr>
              <a:t>ờng Trung cấp, Cao Đẳng ở các tỉnh </a:t>
            </a:r>
            <a:r>
              <a:rPr lang="en-US" sz="2500">
                <a:latin typeface="Cambria" panose="02040503050406030204" pitchFamily="18" charset="0"/>
              </a:rPr>
              <a:t>đang </a:t>
            </a:r>
            <a:br>
              <a:rPr lang="en-US" sz="2500">
                <a:latin typeface="Cambria" panose="02040503050406030204" pitchFamily="18" charset="0"/>
              </a:rPr>
            </a:br>
            <a:r>
              <a:rPr lang="en-US" sz="2500">
                <a:latin typeface="Cambria" panose="02040503050406030204" pitchFamily="18" charset="0"/>
              </a:rPr>
              <a:t>không có SV gây lãng phí, diện tích 5-10ha, có KTX &amp; phòng học</a:t>
            </a:r>
            <a:br>
              <a:rPr lang="en-US" sz="2500">
                <a:latin typeface="Cambria" panose="02040503050406030204" pitchFamily="18" charset="0"/>
              </a:rPr>
            </a:br>
            <a:r>
              <a:rPr lang="en-US" sz="2500">
                <a:latin typeface="Cambria" panose="02040503050406030204" pitchFamily="18" charset="0"/>
              </a:rPr>
              <a:t>Thuê 20-50 năm, </a:t>
            </a:r>
            <a:r>
              <a:rPr lang="vi-VN" sz="2500">
                <a:latin typeface="Cambria" panose="02040503050406030204" pitchFamily="18" charset="0"/>
              </a:rPr>
              <a:t>ư</a:t>
            </a:r>
            <a:r>
              <a:rPr lang="en-US" sz="2500">
                <a:latin typeface="Cambria" panose="02040503050406030204" pitchFamily="18" charset="0"/>
              </a:rPr>
              <a:t>u tiên các Tỉnh lân cận HN, HCM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2980719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E964-CEC6-4619-AFFA-0DE81B95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71600"/>
            <a:ext cx="8534400" cy="523220"/>
          </a:xfr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Phiên bản v1:</a:t>
            </a: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Hệ thống 10 tr</a:t>
            </a:r>
            <a:r>
              <a:rPr lang="vi-VN" sz="200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ờng HCM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74F18F-735A-45F4-9F66-FB20DC70B3EE}"/>
              </a:ext>
            </a:extLst>
          </p:cNvPr>
          <p:cNvSpPr txBox="1">
            <a:spLocks/>
          </p:cNvSpPr>
          <p:nvPr/>
        </p:nvSpPr>
        <p:spPr>
          <a:xfrm>
            <a:off x="304800" y="1902757"/>
            <a:ext cx="8534400" cy="14477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Phiên bản v2:</a:t>
            </a:r>
            <a:r>
              <a:rPr lang="en-US" sz="2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HN Thanh Hà với </a:t>
            </a:r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2.2Ha đủ làm Mini Westpoint</a:t>
            </a:r>
            <a:b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triết lý 03 gốc rễ vào: </a:t>
            </a:r>
            <a:r>
              <a:rPr lang="en-US" sz="2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Đạo đức + Kỹ năng + Thiền c</a:t>
            </a:r>
            <a:r>
              <a:rPr lang="vi-VN" sz="2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US" sz="2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bản</a:t>
            </a:r>
            <a:b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 dần tiết Anh văn (nh</a:t>
            </a:r>
            <a:r>
              <a:rPr lang="vi-VN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ờng lại cho các môn về 03 gốc)</a:t>
            </a:r>
            <a:b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tự học+hành 03 gốc tầm 30%. </a:t>
            </a:r>
            <a: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phí tầm trung đến khá </a:t>
            </a:r>
            <a:r>
              <a:rPr lang="en-US" sz="2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(70% v1)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BEFDF4-87F9-45DF-B37C-B439E82C4792}"/>
              </a:ext>
            </a:extLst>
          </p:cNvPr>
          <p:cNvSpPr txBox="1">
            <a:spLocks/>
          </p:cNvSpPr>
          <p:nvPr/>
        </p:nvSpPr>
        <p:spPr>
          <a:xfrm>
            <a:off x="304800" y="3350557"/>
            <a:ext cx="8534400" cy="305024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Phiên bản v3:</a:t>
            </a:r>
            <a:r>
              <a:rPr lang="en-US" sz="20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 hội hóa Giáo dục Đạo đức (Tr</a:t>
            </a:r>
            <a:r>
              <a:rPr lang="vi-VN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ờng trong Chùa)</a:t>
            </a:r>
            <a:b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triết lý 03 gốc rễ vào: Đạo đức + Kỹ năng + Thiền c</a:t>
            </a:r>
            <a:r>
              <a:rPr lang="vi-VN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bản</a:t>
            </a:r>
            <a:b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nghệ 50% tiết Anh văn (nh</a:t>
            </a:r>
            <a:r>
              <a:rPr lang="vi-VN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ờng lại cho các môn về 03 gốc)</a:t>
            </a:r>
            <a:b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tự học+hành 03 gốc tầm 50%. </a:t>
            </a:r>
            <a:r>
              <a:rPr lang="en-US" sz="2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phí tầm thấp đến trung </a:t>
            </a:r>
            <a:r>
              <a:rPr lang="en-US" sz="20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(50% v1)</a:t>
            </a:r>
          </a:p>
          <a:p>
            <a:pPr algn="l"/>
            <a:endParaRPr lang="en-US" sz="120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Ở VN có tầm 20.000 ngôi chùa, chỉ 2% các thầy trụ trì đồng ý </a:t>
            </a:r>
            <a:b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thì có </a:t>
            </a:r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400 tr</a:t>
            </a:r>
            <a:r>
              <a:rPr lang="vi-VN" sz="2400" b="1" i="1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ờng được xã hội hóa Giáo dục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có Đạo đức</a:t>
            </a:r>
            <a:b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Khi đó mọi tầng lớp học sinh sẽ theo học và 20 năm sau</a:t>
            </a:r>
            <a:b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 chúng ta có 1 thế hệ mới về nhân cách đạo đức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C22695-A40D-4709-A513-3C5233D2CFDF}"/>
              </a:ext>
            </a:extLst>
          </p:cNvPr>
          <p:cNvSpPr/>
          <p:nvPr/>
        </p:nvSpPr>
        <p:spPr>
          <a:xfrm>
            <a:off x="914400" y="127325"/>
            <a:ext cx="7239000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Tiến đến Xã hội hóa Giáo dục</a:t>
            </a:r>
          </a:p>
          <a:p>
            <a:pPr algn="ctr">
              <a:lnSpc>
                <a:spcPct val="90000"/>
              </a:lnSpc>
            </a:pPr>
            <a:r>
              <a:rPr lang="en-US" sz="2800" i="1"/>
              <a:t>để 20 năm nữa, chúng ta có 1 thế hệ mới </a:t>
            </a:r>
            <a:br>
              <a:rPr lang="en-US" sz="2800" i="1"/>
            </a:br>
            <a:r>
              <a:rPr lang="en-US" sz="2800" i="1"/>
              <a:t>sống có hoài bão, dám cống hiến &amp; đầy Tử Tế</a:t>
            </a:r>
          </a:p>
        </p:txBody>
      </p:sp>
    </p:spTree>
    <p:extLst>
      <p:ext uri="{BB962C8B-B14F-4D97-AF65-F5344CB8AC3E}">
        <p14:creationId xmlns:p14="http://schemas.microsoft.com/office/powerpoint/2010/main" val="895483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E3655E-EDB1-439F-8F3E-B0201FD5D5EB}"/>
              </a:ext>
            </a:extLst>
          </p:cNvPr>
          <p:cNvSpPr/>
          <p:nvPr/>
        </p:nvSpPr>
        <p:spPr>
          <a:xfrm>
            <a:off x="137964" y="1790440"/>
            <a:ext cx="4465634" cy="4801457"/>
          </a:xfrm>
          <a:prstGeom prst="rect">
            <a:avLst/>
          </a:prstGeom>
          <a:solidFill>
            <a:srgbClr val="FCD3B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6F710-7A45-4B87-A3A6-2C1AD47BA9DA}"/>
              </a:ext>
            </a:extLst>
          </p:cNvPr>
          <p:cNvSpPr/>
          <p:nvPr/>
        </p:nvSpPr>
        <p:spPr>
          <a:xfrm>
            <a:off x="4802247" y="1790440"/>
            <a:ext cx="4189353" cy="2484388"/>
          </a:xfrm>
          <a:prstGeom prst="rect">
            <a:avLst/>
          </a:prstGeom>
          <a:solidFill>
            <a:srgbClr val="AAD8E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2BC4C-FAA2-4360-9BBC-92248145C29E}"/>
              </a:ext>
            </a:extLst>
          </p:cNvPr>
          <p:cNvSpPr/>
          <p:nvPr/>
        </p:nvSpPr>
        <p:spPr>
          <a:xfrm>
            <a:off x="4802248" y="4509049"/>
            <a:ext cx="4166708" cy="2082848"/>
          </a:xfrm>
          <a:prstGeom prst="rect">
            <a:avLst/>
          </a:prstGeom>
          <a:solidFill>
            <a:srgbClr val="D7D7D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85C51-9E7B-49C8-B838-F53839754BB9}"/>
              </a:ext>
            </a:extLst>
          </p:cNvPr>
          <p:cNvSpPr/>
          <p:nvPr/>
        </p:nvSpPr>
        <p:spPr>
          <a:xfrm>
            <a:off x="256291" y="2037495"/>
            <a:ext cx="4042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Cambria" panose="02040503050406030204" pitchFamily="18" charset="0"/>
              </a:rPr>
              <a:t>Tr</a:t>
            </a:r>
            <a:r>
              <a:rPr lang="vi-VN" sz="3600" b="1">
                <a:latin typeface="Cambria" panose="02040503050406030204" pitchFamily="18" charset="0"/>
              </a:rPr>
              <a:t>ư</a:t>
            </a:r>
            <a:r>
              <a:rPr lang="en-US" sz="3600" b="1">
                <a:latin typeface="Cambria" panose="02040503050406030204" pitchFamily="18" charset="0"/>
              </a:rPr>
              <a:t>ờng học</a:t>
            </a:r>
          </a:p>
          <a:p>
            <a:pPr algn="ctr"/>
            <a:r>
              <a:rPr lang="en-US" sz="3200" b="1" i="1">
                <a:latin typeface="Cambria" panose="02040503050406030204" pitchFamily="18" charset="0"/>
              </a:rPr>
              <a:t>+ Đạo đức</a:t>
            </a:r>
            <a:br>
              <a:rPr lang="en-US" sz="3200" b="1" i="1">
                <a:latin typeface="Cambria" panose="02040503050406030204" pitchFamily="18" charset="0"/>
              </a:rPr>
            </a:br>
            <a:r>
              <a:rPr lang="en-US" sz="2800" b="1" i="1">
                <a:latin typeface="Cambria" panose="02040503050406030204" pitchFamily="18" charset="0"/>
              </a:rPr>
              <a:t>XH hóa giáo dục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6681A-9E7B-40C7-BF7A-B2896D85EB86}"/>
              </a:ext>
            </a:extLst>
          </p:cNvPr>
          <p:cNvSpPr/>
          <p:nvPr/>
        </p:nvSpPr>
        <p:spPr>
          <a:xfrm>
            <a:off x="3471169" y="3908017"/>
            <a:ext cx="2361460" cy="8283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70D9CA-4626-4574-962E-3EDE2C4B835C}"/>
              </a:ext>
            </a:extLst>
          </p:cNvPr>
          <p:cNvSpPr/>
          <p:nvPr/>
        </p:nvSpPr>
        <p:spPr>
          <a:xfrm>
            <a:off x="3283465" y="3887901"/>
            <a:ext cx="2749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mbria" panose="02040503050406030204" pitchFamily="18" charset="0"/>
              </a:rPr>
              <a:t>Th</a:t>
            </a:r>
            <a:r>
              <a:rPr lang="vi-VN" sz="2400" b="1">
                <a:latin typeface="Cambria" panose="02040503050406030204" pitchFamily="18" charset="0"/>
              </a:rPr>
              <a:t>ư</a:t>
            </a:r>
            <a:r>
              <a:rPr lang="en-US" sz="2400" b="1">
                <a:latin typeface="Cambria" panose="02040503050406030204" pitchFamily="18" charset="0"/>
              </a:rPr>
              <a:t> viện rộng</a:t>
            </a:r>
          </a:p>
          <a:p>
            <a:pPr algn="ctr"/>
            <a:r>
              <a:rPr lang="en-US" sz="2400">
                <a:latin typeface="Cambria" panose="02040503050406030204" pitchFamily="18" charset="0"/>
              </a:rPr>
              <a:t>mở cửa 24/24</a:t>
            </a:r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2E86C-15A1-401C-A7B5-5B0241AEE6F7}"/>
              </a:ext>
            </a:extLst>
          </p:cNvPr>
          <p:cNvSpPr/>
          <p:nvPr/>
        </p:nvSpPr>
        <p:spPr>
          <a:xfrm>
            <a:off x="4944862" y="4864933"/>
            <a:ext cx="384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Cambria" panose="02040503050406030204" pitchFamily="18" charset="0"/>
              </a:rPr>
              <a:t>Chùa +</a:t>
            </a:r>
          </a:p>
          <a:p>
            <a:pPr algn="ctr"/>
            <a:r>
              <a:rPr lang="en-US" sz="3200">
                <a:latin typeface="Cambria" panose="02040503050406030204" pitchFamily="18" charset="0"/>
              </a:rPr>
              <a:t>Đông Y chữa bệnh</a:t>
            </a:r>
          </a:p>
          <a:p>
            <a:pPr algn="ctr"/>
            <a:r>
              <a:rPr lang="en-US" sz="3200" b="1">
                <a:latin typeface="Cambria" panose="02040503050406030204" pitchFamily="18" charset="0"/>
              </a:rPr>
              <a:t>(cùng tạo Ph</a:t>
            </a:r>
            <a:r>
              <a:rPr lang="vi-VN" sz="3200" b="1">
                <a:latin typeface="Cambria" panose="02040503050406030204" pitchFamily="18" charset="0"/>
              </a:rPr>
              <a:t>ư</a:t>
            </a:r>
            <a:r>
              <a:rPr lang="en-US" sz="3200" b="1">
                <a:latin typeface="Cambria" panose="02040503050406030204" pitchFamily="18" charset="0"/>
              </a:rPr>
              <a:t>ớc)</a:t>
            </a:r>
            <a:endParaRPr lang="en-US" sz="3200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71D6D5-A9E3-48B1-BDFA-C4E6A04ED374}"/>
              </a:ext>
            </a:extLst>
          </p:cNvPr>
          <p:cNvSpPr/>
          <p:nvPr/>
        </p:nvSpPr>
        <p:spPr>
          <a:xfrm>
            <a:off x="4341755" y="1787395"/>
            <a:ext cx="727396" cy="13067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FAE3ED-E711-4E4D-A847-0CF4352E1000}"/>
              </a:ext>
            </a:extLst>
          </p:cNvPr>
          <p:cNvSpPr/>
          <p:nvPr/>
        </p:nvSpPr>
        <p:spPr>
          <a:xfrm>
            <a:off x="4265448" y="2131174"/>
            <a:ext cx="898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ambria" panose="02040503050406030204" pitchFamily="18" charset="0"/>
              </a:rPr>
              <a:t>Căn</a:t>
            </a:r>
          </a:p>
          <a:p>
            <a:pPr algn="ctr"/>
            <a:r>
              <a:rPr lang="en-US" sz="2000">
                <a:latin typeface="Cambria" panose="02040503050406030204" pitchFamily="18" charset="0"/>
              </a:rPr>
              <a:t>tin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C8B80-AB77-47C3-A5FB-862E8D167AE8}"/>
              </a:ext>
            </a:extLst>
          </p:cNvPr>
          <p:cNvSpPr/>
          <p:nvPr/>
        </p:nvSpPr>
        <p:spPr>
          <a:xfrm>
            <a:off x="338631" y="5125526"/>
            <a:ext cx="4135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</a:rPr>
              <a:t>Khu rèn kỹ năng</a:t>
            </a:r>
          </a:p>
          <a:p>
            <a:pPr algn="ctr"/>
            <a:r>
              <a:rPr lang="en-US" sz="3200">
                <a:latin typeface="Cambria" panose="02040503050406030204" pitchFamily="18" charset="0"/>
              </a:rPr>
              <a:t>Chơi + quân đội</a:t>
            </a:r>
            <a:endParaRPr lang="en-US" sz="3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2C3EC3-9E7F-42C8-95B4-97A20AEF0A3A}"/>
              </a:ext>
            </a:extLst>
          </p:cNvPr>
          <p:cNvGrpSpPr/>
          <p:nvPr/>
        </p:nvGrpSpPr>
        <p:grpSpPr>
          <a:xfrm>
            <a:off x="5128112" y="2005428"/>
            <a:ext cx="3804526" cy="1668368"/>
            <a:chOff x="3226614" y="3461143"/>
            <a:chExt cx="2361360" cy="9233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D1E71B-53B7-44D6-87F5-2BDE3D0433D5}"/>
                </a:ext>
              </a:extLst>
            </p:cNvPr>
            <p:cNvSpPr/>
            <p:nvPr/>
          </p:nvSpPr>
          <p:spPr>
            <a:xfrm>
              <a:off x="3226614" y="3624095"/>
              <a:ext cx="2361360" cy="59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latin typeface="Cambria" panose="02040503050406030204" pitchFamily="18" charset="0"/>
                </a:rPr>
                <a:t>Thiền viện</a:t>
              </a:r>
            </a:p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(Pháp học + hành)</a:t>
              </a:r>
              <a:endParaRPr lang="en-US" sz="2800" b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4C8751-FAFF-4966-BEC8-E068FEEA7608}"/>
                </a:ext>
              </a:extLst>
            </p:cNvPr>
            <p:cNvSpPr/>
            <p:nvPr/>
          </p:nvSpPr>
          <p:spPr>
            <a:xfrm>
              <a:off x="3343893" y="3461143"/>
              <a:ext cx="2126802" cy="923329"/>
            </a:xfrm>
            <a:prstGeom prst="rect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0C43CAF-1258-4559-A75A-2C7E0A05260B}"/>
              </a:ext>
            </a:extLst>
          </p:cNvPr>
          <p:cNvSpPr/>
          <p:nvPr/>
        </p:nvSpPr>
        <p:spPr>
          <a:xfrm>
            <a:off x="256291" y="5025479"/>
            <a:ext cx="4218053" cy="1424378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40793D-5714-46F1-B6E2-800060D8862B}"/>
              </a:ext>
            </a:extLst>
          </p:cNvPr>
          <p:cNvSpPr/>
          <p:nvPr/>
        </p:nvSpPr>
        <p:spPr>
          <a:xfrm>
            <a:off x="131649" y="1066800"/>
            <a:ext cx="8859951" cy="67710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</a:rPr>
              <a:t>Th</a:t>
            </a:r>
            <a:r>
              <a:rPr lang="vi-VN" sz="2000" b="1">
                <a:solidFill>
                  <a:srgbClr val="FF0000"/>
                </a:solidFill>
                <a:latin typeface="Cambria" panose="02040503050406030204" pitchFamily="18" charset="0"/>
              </a:rPr>
              <a:t>ư</a:t>
            </a:r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</a:rPr>
              <a:t> viện: </a:t>
            </a:r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</a:rPr>
              <a:t>10-20k cuốn </a:t>
            </a:r>
            <a:r>
              <a:rPr lang="en-US" b="1">
                <a:latin typeface="Cambria" panose="02040503050406030204" pitchFamily="18" charset="0"/>
              </a:rPr>
              <a:t>(Tủ 1000c sách tinh hoa) </a:t>
            </a:r>
            <a:r>
              <a:rPr lang="en-US" b="1" i="1">
                <a:solidFill>
                  <a:srgbClr val="7030A0"/>
                </a:solidFill>
                <a:latin typeface="Cambria" panose="02040503050406030204" pitchFamily="18" charset="0"/>
              </a:rPr>
              <a:t>SV tự đọc và đúc kết</a:t>
            </a:r>
          </a:p>
          <a:p>
            <a:pPr algn="ctr"/>
            <a:r>
              <a:rPr lang="en-US">
                <a:latin typeface="Cambria" panose="02040503050406030204" pitchFamily="18" charset="0"/>
              </a:rPr>
              <a:t>100c cho trẻ &amp; HS / 100c cho &gt; 17 tuổi / 50c Giới Định Tuệ / 100c Vĩ nhân, Anh hùng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39D330-A912-4351-875C-49965F1A8CC4}"/>
              </a:ext>
            </a:extLst>
          </p:cNvPr>
          <p:cNvSpPr/>
          <p:nvPr/>
        </p:nvSpPr>
        <p:spPr>
          <a:xfrm>
            <a:off x="131649" y="100793"/>
            <a:ext cx="88807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vi-VN" sz="2800" b="1">
                <a:solidFill>
                  <a:srgbClr val="0070C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ờng trong chùa + Đạo đức </a:t>
            </a:r>
            <a:b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i="1">
                <a:solidFill>
                  <a:srgbClr val="0070C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Tiến đến Xã hội hóa giáo dục đạo đức </a:t>
            </a:r>
            <a:r>
              <a:rPr lang="en-US" sz="2400" b="1" i="1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=&gt; chúng tôi cần cộng sự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252609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D9966E-4BA4-4532-8F45-C6CA4FDF687E}"/>
              </a:ext>
            </a:extLst>
          </p:cNvPr>
          <p:cNvSpPr txBox="1">
            <a:spLocks/>
          </p:cNvSpPr>
          <p:nvPr/>
        </p:nvSpPr>
        <p:spPr>
          <a:xfrm>
            <a:off x="228600" y="1030307"/>
            <a:ext cx="8686800" cy="4532294"/>
          </a:xfrm>
          <a:prstGeom prst="roundRect">
            <a:avLst/>
          </a:prstGeom>
          <a:solidFill>
            <a:srgbClr val="FFFFCC">
              <a:alpha val="76078"/>
            </a:srgb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>
                <a:latin typeface="Cambria" panose="02040503050406030204" pitchFamily="18" charset="0"/>
                <a:ea typeface="Cambria" panose="02040503050406030204" pitchFamily="18" charset="0"/>
              </a:rPr>
              <a:t>400 tr</a:t>
            </a:r>
            <a:r>
              <a:rPr lang="vi-VN" sz="2600" b="1" i="1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600" b="1" i="1">
                <a:latin typeface="Cambria" panose="02040503050406030204" pitchFamily="18" charset="0"/>
                <a:ea typeface="Cambria" panose="02040503050406030204" pitchFamily="18" charset="0"/>
              </a:rPr>
              <a:t>ờng được xã hội hóa Giáo dục có Đạo đức</a:t>
            </a:r>
            <a:b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600" i="1">
                <a:latin typeface="Cambria" panose="02040503050406030204" pitchFamily="18" charset="0"/>
                <a:ea typeface="Cambria" panose="02040503050406030204" pitchFamily="18" charset="0"/>
              </a:rPr>
              <a:t>Khi đó mọi tầng lớp đều đ</a:t>
            </a:r>
            <a:r>
              <a:rPr lang="vi-VN" sz="2600" i="1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600" i="1">
                <a:latin typeface="Cambria" panose="02040503050406030204" pitchFamily="18" charset="0"/>
                <a:ea typeface="Cambria" panose="02040503050406030204" pitchFamily="18" charset="0"/>
              </a:rPr>
              <a:t>ợc bình đẳng trong giáo dục</a:t>
            </a:r>
          </a:p>
          <a:p>
            <a:r>
              <a:rPr lang="en-US" sz="2600" b="1" i="1">
                <a:latin typeface="Cambria" panose="02040503050406030204" pitchFamily="18" charset="0"/>
                <a:ea typeface="Cambria" panose="02040503050406030204" pitchFamily="18" charset="0"/>
              </a:rPr>
              <a:t>Và 20 năm sau có 1 thế hệ mới về nhân cách đạo đức...</a:t>
            </a:r>
            <a:endParaRPr lang="en-US" sz="2600" b="1"/>
          </a:p>
          <a:p>
            <a:endParaRPr lang="en-US" sz="12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cs typeface="Times New Roman" panose="02020603050405020304" pitchFamily="18" charset="0"/>
              </a:rPr>
              <a:t>Chúng tôi </a:t>
            </a:r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luôn tìm người giỏi, có hoài bão </a:t>
            </a:r>
            <a:b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về Giáo Dục Đạo Đức để đồng hành</a:t>
            </a:r>
            <a:r>
              <a:rPr lang="en-US" sz="2800">
                <a:latin typeface="Cambria" panose="020405030504060302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11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40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Chúng tôi </a:t>
            </a:r>
            <a:r>
              <a:rPr lang="en-US" sz="3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đang gieo nhân </a:t>
            </a:r>
            <a:r>
              <a:rPr lang="en-US" sz="340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 chờ </a:t>
            </a:r>
            <a:br>
              <a:rPr lang="en-US" sz="340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hội tụ đủ các nguồn lực</a:t>
            </a:r>
            <a:r>
              <a:rPr lang="en-US" sz="340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sẽ </a:t>
            </a:r>
            <a:r>
              <a:rPr lang="en-US" sz="3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br>
              <a:rPr lang="en-US" sz="3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phiên bản xã hội hóa </a:t>
            </a:r>
            <a:r>
              <a:rPr lang="en-US" sz="340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này</a:t>
            </a:r>
          </a:p>
          <a:p>
            <a:endParaRPr lang="en-US" sz="11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>
                <a:latin typeface="Cambria" panose="02040503050406030204" pitchFamily="18" charset="0"/>
                <a:cs typeface="Times New Roman" panose="02020603050405020304" pitchFamily="18" charset="0"/>
              </a:rPr>
              <a:t>Liên hệ Mr.Quân Zalo FB: 0989.330.880  - </a:t>
            </a: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bke.edu.vn/TruongHoc</a:t>
            </a:r>
            <a:endParaRPr lang="en-US" sz="2000" b="1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46903E-05E7-458A-B063-0A583E067B8C}"/>
              </a:ext>
            </a:extLst>
          </p:cNvPr>
          <p:cNvSpPr/>
          <p:nvPr/>
        </p:nvSpPr>
        <p:spPr>
          <a:xfrm>
            <a:off x="990600" y="762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TR</a:t>
            </a:r>
            <a:r>
              <a:rPr lang="vi-VN" sz="2800" b="1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Ư</a:t>
            </a:r>
            <a:r>
              <a:rPr lang="en-US" sz="2800" b="1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ỜNG XANH TUỆ ĐỨC</a:t>
            </a:r>
          </a:p>
          <a:p>
            <a:pPr algn="ctr"/>
            <a:r>
              <a:rPr lang="en-US" sz="2800" b="1">
                <a:solidFill>
                  <a:srgbClr val="0092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 lan tỏa giới thiệu bạn nhé</a:t>
            </a:r>
            <a:endParaRPr lang="en-US" sz="2800" b="1" i="1">
              <a:solidFill>
                <a:srgbClr val="009242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F48680-418C-4FED-9A6D-66E6D01EDF98}"/>
              </a:ext>
            </a:extLst>
          </p:cNvPr>
          <p:cNvSpPr/>
          <p:nvPr/>
        </p:nvSpPr>
        <p:spPr>
          <a:xfrm>
            <a:off x="838200" y="5638800"/>
            <a:ext cx="7543800" cy="1015663"/>
          </a:xfrm>
          <a:prstGeom prst="rect">
            <a:avLst/>
          </a:prstGeom>
          <a:solidFill>
            <a:srgbClr val="E5FFE5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ambria" panose="02040503050406030204" pitchFamily="18" charset="0"/>
              </a:rPr>
              <a:t>Cần thuê </a:t>
            </a:r>
            <a:r>
              <a:rPr lang="en-US" sz="2000" b="1">
                <a:latin typeface="Cambria" panose="02040503050406030204" pitchFamily="18" charset="0"/>
              </a:rPr>
              <a:t>tr</a:t>
            </a:r>
            <a:r>
              <a:rPr lang="vi-VN" sz="2000" b="1">
                <a:latin typeface="Cambria" panose="02040503050406030204" pitchFamily="18" charset="0"/>
              </a:rPr>
              <a:t>ư</a:t>
            </a:r>
            <a:r>
              <a:rPr lang="en-US" sz="2000" b="1">
                <a:latin typeface="Cambria" panose="02040503050406030204" pitchFamily="18" charset="0"/>
              </a:rPr>
              <a:t>ờng Trung cấp, Cao Đẳng ở các tỉnh </a:t>
            </a:r>
            <a:r>
              <a:rPr lang="en-US" sz="2000">
                <a:latin typeface="Cambria" panose="02040503050406030204" pitchFamily="18" charset="0"/>
              </a:rPr>
              <a:t>đang </a:t>
            </a:r>
            <a:br>
              <a:rPr lang="en-US" sz="2000">
                <a:latin typeface="Cambria" panose="02040503050406030204" pitchFamily="18" charset="0"/>
              </a:rPr>
            </a:br>
            <a:r>
              <a:rPr lang="en-US" sz="2000">
                <a:latin typeface="Cambria" panose="02040503050406030204" pitchFamily="18" charset="0"/>
              </a:rPr>
              <a:t>không có SV gây lãng phí, </a:t>
            </a:r>
            <a:r>
              <a:rPr lang="en-US" sz="2000" b="1">
                <a:latin typeface="Cambria" panose="02040503050406030204" pitchFamily="18" charset="0"/>
              </a:rPr>
              <a:t>diện tích 5-10ha</a:t>
            </a:r>
            <a:r>
              <a:rPr lang="en-US" sz="2000">
                <a:latin typeface="Cambria" panose="02040503050406030204" pitchFamily="18" charset="0"/>
              </a:rPr>
              <a:t>, có KTX &amp; phòng học</a:t>
            </a:r>
            <a:br>
              <a:rPr lang="en-US" sz="2000">
                <a:latin typeface="Cambria" panose="02040503050406030204" pitchFamily="18" charset="0"/>
              </a:rPr>
            </a:br>
            <a:r>
              <a:rPr lang="en-US" sz="2000" b="1">
                <a:latin typeface="Cambria" panose="02040503050406030204" pitchFamily="18" charset="0"/>
              </a:rPr>
              <a:t>Thuê 20-50 năm</a:t>
            </a:r>
            <a:r>
              <a:rPr lang="en-US" sz="2000">
                <a:latin typeface="Cambria" panose="02040503050406030204" pitchFamily="18" charset="0"/>
              </a:rPr>
              <a:t>, </a:t>
            </a:r>
            <a:r>
              <a:rPr lang="vi-VN" sz="2000">
                <a:latin typeface="Cambria" panose="02040503050406030204" pitchFamily="18" charset="0"/>
              </a:rPr>
              <a:t>ư</a:t>
            </a:r>
            <a:r>
              <a:rPr lang="en-US" sz="2000">
                <a:latin typeface="Cambria" panose="02040503050406030204" pitchFamily="18" charset="0"/>
              </a:rPr>
              <a:t>u tiên các Tỉnh lân cận HN, HCM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77311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6115FB-9350-4108-B68C-ADD82EFC999F}"/>
              </a:ext>
            </a:extLst>
          </p:cNvPr>
          <p:cNvSpPr/>
          <p:nvPr/>
        </p:nvSpPr>
        <p:spPr>
          <a:xfrm>
            <a:off x="2895600" y="3036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GNH</a:t>
            </a:r>
            <a:r>
              <a:rPr lang="en-US" b="1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Gross National Happiness</a:t>
            </a:r>
            <a:endParaRPr lang="en-US" i="1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01B39-4049-4FBF-A52B-EFBD03A27762}"/>
              </a:ext>
            </a:extLst>
          </p:cNvPr>
          <p:cNvSpPr/>
          <p:nvPr/>
        </p:nvSpPr>
        <p:spPr>
          <a:xfrm>
            <a:off x="5367528" y="2103162"/>
            <a:ext cx="3716019" cy="195438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t">
              <a:lnSpc>
                <a:spcPct val="110000"/>
              </a:lnSpc>
            </a:pPr>
            <a:r>
              <a:rPr lang="en-US" sz="2400" b="1" i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 là cuộc dấn thân</a:t>
            </a:r>
          </a:p>
          <a:p>
            <a:pPr algn="ctr" fontAlgn="t">
              <a:lnSpc>
                <a:spcPct val="110000"/>
              </a:lnSpc>
            </a:pPr>
            <a:r>
              <a:rPr lang="en-US" sz="2400" b="1" i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đầy ý nghĩa...</a:t>
            </a:r>
          </a:p>
          <a:p>
            <a:pPr algn="ctr" fontAlgn="t">
              <a:lnSpc>
                <a:spcPct val="110000"/>
              </a:lnSpc>
            </a:pPr>
            <a:endParaRPr lang="en-US" sz="1400" b="1" i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t">
              <a:lnSpc>
                <a:spcPct val="11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 xây dựng cộng đồng Sống Tử Tế</a:t>
            </a:r>
          </a:p>
        </p:txBody>
      </p:sp>
      <p:pic>
        <p:nvPicPr>
          <p:cNvPr id="1026" name="Picture 2" descr="Image result for dá»«ng pháº¥n Äáº¥u Äá» thÃ nh cÃ´ng, hÃ£y trá» thÃ nh ngÆ°á»i cÃ³ Ã­ch">
            <a:extLst>
              <a:ext uri="{FF2B5EF4-FFF2-40B4-BE49-F238E27FC236}">
                <a16:creationId xmlns:a16="http://schemas.microsoft.com/office/drawing/2014/main" id="{54CCE23A-D69D-4376-AC95-8A67CB43C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t="72707" r="16839"/>
          <a:stretch/>
        </p:blipFill>
        <p:spPr bwMode="auto">
          <a:xfrm>
            <a:off x="1927785" y="395860"/>
            <a:ext cx="5113537" cy="1419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AF05A5-8991-450D-A8D6-0D549A784F3A}"/>
              </a:ext>
            </a:extLst>
          </p:cNvPr>
          <p:cNvSpPr/>
          <p:nvPr/>
        </p:nvSpPr>
        <p:spPr>
          <a:xfrm>
            <a:off x="126061" y="1576596"/>
            <a:ext cx="51135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latin typeface="Cambria" panose="02040503050406030204" pitchFamily="18" charset="0"/>
              </a:rPr>
              <a:t>Bạn và tôi là anh em</a:t>
            </a:r>
            <a:br>
              <a:rPr lang="vi-VN" sz="2000">
                <a:latin typeface="Cambria" panose="02040503050406030204" pitchFamily="18" charset="0"/>
              </a:rPr>
            </a:br>
            <a:r>
              <a:rPr lang="vi-VN" sz="2000">
                <a:latin typeface="Cambria" panose="02040503050406030204" pitchFamily="18" charset="0"/>
              </a:rPr>
              <a:t>Chúng ta là một gia đình lớn</a:t>
            </a:r>
            <a:br>
              <a:rPr lang="vi-VN" sz="2000">
                <a:latin typeface="Cambria" panose="02040503050406030204" pitchFamily="18" charset="0"/>
              </a:rPr>
            </a:br>
            <a:r>
              <a:rPr lang="vi-VN" sz="2000">
                <a:latin typeface="Cambria" panose="02040503050406030204" pitchFamily="18" charset="0"/>
              </a:rPr>
              <a:t>Bạn có </a:t>
            </a:r>
            <a:r>
              <a:rPr lang="vi-VN" sz="2000" b="1">
                <a:latin typeface="Cambria" panose="02040503050406030204" pitchFamily="18" charset="0"/>
              </a:rPr>
              <a:t>trái tim ấm áp</a:t>
            </a:r>
            <a:r>
              <a:rPr lang="vi-VN" sz="2000">
                <a:latin typeface="Cambria" panose="02040503050406030204" pitchFamily="18" charset="0"/>
              </a:rPr>
              <a:t>, tôi cũng vậy</a:t>
            </a:r>
            <a:br>
              <a:rPr lang="vi-VN" sz="2000">
                <a:latin typeface="Cambria" panose="02040503050406030204" pitchFamily="18" charset="0"/>
              </a:rPr>
            </a:br>
            <a:r>
              <a:rPr lang="vi-VN" sz="2000">
                <a:latin typeface="Cambria" panose="02040503050406030204" pitchFamily="18" charset="0"/>
              </a:rPr>
              <a:t>Bạn có </a:t>
            </a:r>
            <a:r>
              <a:rPr lang="vi-VN" sz="2000" b="1">
                <a:latin typeface="Cambria" panose="02040503050406030204" pitchFamily="18" charset="0"/>
              </a:rPr>
              <a:t>tấm lòng</a:t>
            </a:r>
            <a:r>
              <a:rPr lang="vi-VN" sz="2000">
                <a:latin typeface="Cambria" panose="02040503050406030204" pitchFamily="18" charset="0"/>
              </a:rPr>
              <a:t>, bạn có </a:t>
            </a:r>
            <a:r>
              <a:rPr lang="vi-VN" sz="2000" b="1">
                <a:latin typeface="Cambria" panose="02040503050406030204" pitchFamily="18" charset="0"/>
              </a:rPr>
              <a:t>khối óc</a:t>
            </a:r>
            <a:r>
              <a:rPr lang="vi-VN" sz="2000">
                <a:latin typeface="Cambria" panose="02040503050406030204" pitchFamily="18" charset="0"/>
              </a:rPr>
              <a:t>, bạn có </a:t>
            </a:r>
            <a:r>
              <a:rPr lang="vi-VN" sz="2000" b="1">
                <a:latin typeface="Cambria" panose="02040503050406030204" pitchFamily="18" charset="0"/>
              </a:rPr>
              <a:t>đôi tay </a:t>
            </a:r>
            <a:r>
              <a:rPr lang="vi-VN" sz="2000">
                <a:latin typeface="Cambria" panose="02040503050406030204" pitchFamily="18" charset="0"/>
              </a:rPr>
              <a:t>dễ thương... Và bạn cũng là tôi</a:t>
            </a:r>
            <a:br>
              <a:rPr lang="vi-VN" sz="2000">
                <a:latin typeface="Cambria" panose="02040503050406030204" pitchFamily="18" charset="0"/>
              </a:rPr>
            </a:br>
            <a:r>
              <a:rPr lang="vi-VN" sz="2000" i="1">
                <a:solidFill>
                  <a:srgbClr val="FF0000"/>
                </a:solidFill>
                <a:latin typeface="Cambria" panose="02040503050406030204" pitchFamily="18" charset="0"/>
              </a:rPr>
              <a:t>Bạn và tôi đều được sinh ra </a:t>
            </a:r>
            <a:r>
              <a:rPr lang="vi-VN" sz="2000" b="1" i="1">
                <a:solidFill>
                  <a:srgbClr val="FF0000"/>
                </a:solidFill>
                <a:latin typeface="Cambria" panose="02040503050406030204" pitchFamily="18" charset="0"/>
              </a:rPr>
              <a:t>trong vòng tay lớn của đất trời,</a:t>
            </a:r>
            <a:r>
              <a:rPr lang="vi-VN" sz="2000" i="1">
                <a:solidFill>
                  <a:srgbClr val="FF0000"/>
                </a:solidFill>
                <a:latin typeface="Cambria" panose="02040503050406030204" pitchFamily="18" charset="0"/>
              </a:rPr>
              <a:t> vậy bạn và tôi là anh em</a:t>
            </a:r>
            <a:endParaRPr lang="en-US" sz="2000" i="1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vi-VN" sz="2000">
                <a:latin typeface="Cambria" panose="02040503050406030204" pitchFamily="18" charset="0"/>
              </a:rPr>
              <a:t>Thở vào thở ra, cám ơn </a:t>
            </a:r>
            <a:r>
              <a:rPr lang="vi-VN" sz="2000" b="1">
                <a:latin typeface="Cambria" panose="02040503050406030204" pitchFamily="18" charset="0"/>
              </a:rPr>
              <a:t>khí quyển</a:t>
            </a:r>
            <a:br>
              <a:rPr lang="vi-VN" sz="2000">
                <a:latin typeface="Cambria" panose="02040503050406030204" pitchFamily="18" charset="0"/>
              </a:rPr>
            </a:br>
            <a:r>
              <a:rPr lang="vi-VN" sz="2000">
                <a:latin typeface="Cambria" panose="02040503050406030204" pitchFamily="18" charset="0"/>
              </a:rPr>
              <a:t>Ngắm nhìn mây núi cám ơn </a:t>
            </a:r>
            <a:r>
              <a:rPr lang="vi-VN" sz="2000" b="1">
                <a:latin typeface="Cambria" panose="02040503050406030204" pitchFamily="18" charset="0"/>
              </a:rPr>
              <a:t>đất trời</a:t>
            </a:r>
            <a:br>
              <a:rPr lang="vi-VN" sz="2000">
                <a:latin typeface="Cambria" panose="02040503050406030204" pitchFamily="18" charset="0"/>
              </a:rPr>
            </a:br>
            <a:r>
              <a:rPr lang="vi-VN" sz="2000">
                <a:latin typeface="Cambria" panose="02040503050406030204" pitchFamily="18" charset="0"/>
              </a:rPr>
              <a:t>Đi xuống đại dương, cám ơn </a:t>
            </a:r>
            <a:r>
              <a:rPr lang="vi-VN" sz="2000" b="1">
                <a:latin typeface="Cambria" panose="02040503050406030204" pitchFamily="18" charset="0"/>
              </a:rPr>
              <a:t>biển rộng</a:t>
            </a:r>
            <a:br>
              <a:rPr lang="vi-VN" sz="2000">
                <a:latin typeface="Cambria" panose="02040503050406030204" pitchFamily="18" charset="0"/>
              </a:rPr>
            </a:br>
            <a:r>
              <a:rPr lang="vi-VN" sz="2000">
                <a:latin typeface="Cambria" panose="02040503050406030204" pitchFamily="18" charset="0"/>
              </a:rPr>
              <a:t>Nắng ấm ban mai, cám ơn </a:t>
            </a:r>
            <a:r>
              <a:rPr lang="vi-VN" sz="2000" b="1">
                <a:latin typeface="Cambria" panose="02040503050406030204" pitchFamily="18" charset="0"/>
              </a:rPr>
              <a:t>mặt trời</a:t>
            </a:r>
            <a:br>
              <a:rPr lang="vi-VN" sz="2000">
                <a:latin typeface="Cambria" panose="02040503050406030204" pitchFamily="18" charset="0"/>
              </a:rPr>
            </a:br>
            <a:r>
              <a:rPr lang="vi-VN" sz="2000">
                <a:latin typeface="Cambria" panose="02040503050406030204" pitchFamily="18" charset="0"/>
              </a:rPr>
              <a:t>Đêm về lấp lánh, cám ơn </a:t>
            </a:r>
            <a:r>
              <a:rPr lang="vi-VN" sz="2000" b="1">
                <a:latin typeface="Cambria" panose="02040503050406030204" pitchFamily="18" charset="0"/>
              </a:rPr>
              <a:t>trăng sao</a:t>
            </a:r>
            <a:endParaRPr lang="en-US" sz="2000" b="1">
              <a:latin typeface="Cambria" panose="02040503050406030204" pitchFamily="18" charset="0"/>
            </a:endParaRPr>
          </a:p>
          <a:p>
            <a:r>
              <a:rPr lang="vi-VN" sz="2000" i="1">
                <a:solidFill>
                  <a:srgbClr val="FF0000"/>
                </a:solidFill>
                <a:latin typeface="Cambria" panose="02040503050406030204" pitchFamily="18" charset="0"/>
              </a:rPr>
              <a:t>Cuộc đời không phải là đấu tranh, </a:t>
            </a:r>
            <a:r>
              <a:rPr lang="vi-VN" sz="2000" b="1" i="1">
                <a:solidFill>
                  <a:srgbClr val="FF0000"/>
                </a:solidFill>
                <a:latin typeface="Cambria" panose="02040503050406030204" pitchFamily="18" charset="0"/>
              </a:rPr>
              <a:t>cuộc đời chính là tình bạn,</a:t>
            </a:r>
            <a:r>
              <a:rPr lang="vi-VN" sz="2000" i="1">
                <a:solidFill>
                  <a:srgbClr val="FF0000"/>
                </a:solidFill>
                <a:latin typeface="Cambria" panose="02040503050406030204" pitchFamily="18" charset="0"/>
              </a:rPr>
              <a:t> chúng ta đều là anh em.</a:t>
            </a:r>
            <a:r>
              <a:rPr lang="en-US" sz="2000" i="1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vi-VN" sz="2000" b="1" i="1">
                <a:solidFill>
                  <a:srgbClr val="FF0000"/>
                </a:solidFill>
                <a:latin typeface="Cambria" panose="02040503050406030204" pitchFamily="18" charset="0"/>
              </a:rPr>
              <a:t>Chúng tôi có một ước mơ về một gia đình lớn, còn bạn thì sao?</a:t>
            </a:r>
            <a:endParaRPr lang="en-US" sz="2000" b="1" i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1A41C-6ACC-45CA-ACB7-738E2A49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528" y="4085434"/>
            <a:ext cx="3716019" cy="23767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DBF6C4-E330-441A-94EC-A87CA8985C20}"/>
              </a:ext>
            </a:extLst>
          </p:cNvPr>
          <p:cNvSpPr/>
          <p:nvPr/>
        </p:nvSpPr>
        <p:spPr>
          <a:xfrm>
            <a:off x="5367528" y="4019654"/>
            <a:ext cx="2456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i="1">
                <a:solidFill>
                  <a:srgbClr val="6611CC"/>
                </a:solidFill>
                <a:latin typeface="Cambria" panose="02040503050406030204" pitchFamily="18" charset="0"/>
              </a:rPr>
              <a:t>B</a:t>
            </a:r>
            <a:r>
              <a:rPr lang="vi-VN" b="1" i="1">
                <a:solidFill>
                  <a:srgbClr val="6611CC"/>
                </a:solidFill>
                <a:latin typeface="Cambria" panose="02040503050406030204" pitchFamily="18" charset="0"/>
              </a:rPr>
              <a:t>ke.edu.vn/BigFamily</a:t>
            </a:r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28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7114"/>
          <a:stretch/>
        </p:blipFill>
        <p:spPr bwMode="auto">
          <a:xfrm>
            <a:off x="4724401" y="914400"/>
            <a:ext cx="4324900" cy="263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24414" y="2369403"/>
            <a:ext cx="4608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Quân 0989.330.880 (zalo)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</a:rPr>
              <a:t>TranVietQuan.com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E0FCF-93AD-456B-AB37-A98B783DE3A7}"/>
              </a:ext>
            </a:extLst>
          </p:cNvPr>
          <p:cNvSpPr/>
          <p:nvPr/>
        </p:nvSpPr>
        <p:spPr>
          <a:xfrm>
            <a:off x="152400" y="174248"/>
            <a:ext cx="8875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Cambria" panose="02040503050406030204" pitchFamily="18" charset="0"/>
              </a:rPr>
              <a:t>Cám </a:t>
            </a:r>
            <a:r>
              <a:rPr lang="vi-VN" sz="3600" b="1">
                <a:latin typeface="Cambria" panose="02040503050406030204" pitchFamily="18" charset="0"/>
              </a:rPr>
              <a:t>ơ</a:t>
            </a:r>
            <a:r>
              <a:rPr lang="en-US" sz="3600" b="1">
                <a:latin typeface="Cambria" panose="02040503050406030204" pitchFamily="18" charset="0"/>
              </a:rPr>
              <a:t>n đến tất cả...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1D90B-8058-42FD-A061-1A91E870E9B4}"/>
              </a:ext>
            </a:extLst>
          </p:cNvPr>
          <p:cNvSpPr/>
          <p:nvPr/>
        </p:nvSpPr>
        <p:spPr>
          <a:xfrm>
            <a:off x="76200" y="3657600"/>
            <a:ext cx="8991601" cy="150810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</a:rPr>
              <a:t>Hãy giúp con tr</a:t>
            </a:r>
            <a:r>
              <a:rPr lang="vi-VN" sz="2800" b="1">
                <a:latin typeface="Cambria" panose="02040503050406030204" pitchFamily="18" charset="0"/>
              </a:rPr>
              <a:t>ư</a:t>
            </a:r>
            <a:r>
              <a:rPr lang="en-US" sz="2800" b="1">
                <a:latin typeface="Cambria" panose="02040503050406030204" pitchFamily="18" charset="0"/>
              </a:rPr>
              <a:t>ởng thành 03 gốc rễ: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</a:rPr>
              <a:t>Đạo đức, Trí tuệ, Nghị lực (Giới Định Tuệ)</a:t>
            </a:r>
          </a:p>
          <a:p>
            <a:pPr algn="ctr"/>
            <a:r>
              <a:rPr lang="en-US" sz="3600" b="1">
                <a:latin typeface="Cambria" panose="02040503050406030204" pitchFamily="18" charset="0"/>
              </a:rPr>
              <a:t>Khi đó 15p/tuần là đủ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2C036-A7EC-498A-827F-2F19DF189BCD}"/>
              </a:ext>
            </a:extLst>
          </p:cNvPr>
          <p:cNvSpPr/>
          <p:nvPr/>
        </p:nvSpPr>
        <p:spPr>
          <a:xfrm>
            <a:off x="88264" y="1016995"/>
            <a:ext cx="4608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mbria" panose="02040503050406030204" pitchFamily="18" charset="0"/>
              </a:rPr>
              <a:t>FB “Chánh kiến trong đời sống”</a:t>
            </a:r>
          </a:p>
          <a:p>
            <a:pPr algn="ctr"/>
            <a:r>
              <a:rPr lang="en-US" sz="2400" b="1" i="1">
                <a:latin typeface="Cambria" panose="02040503050406030204" pitchFamily="18" charset="0"/>
              </a:rPr>
              <a:t>FB: QuanDcnn TranViet</a:t>
            </a:r>
          </a:p>
          <a:p>
            <a:pPr algn="ctr"/>
            <a:r>
              <a:rPr lang="en-US" sz="2400" b="1" i="1">
                <a:latin typeface="Cambria" panose="02040503050406030204" pitchFamily="18" charset="0"/>
              </a:rPr>
              <a:t>FB: Trần Việt Quân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F7DE-8E52-42EA-A810-B80E22E441C6}"/>
              </a:ext>
            </a:extLst>
          </p:cNvPr>
          <p:cNvSpPr/>
          <p:nvPr/>
        </p:nvSpPr>
        <p:spPr>
          <a:xfrm>
            <a:off x="88263" y="5181600"/>
            <a:ext cx="8979537" cy="110799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i="1">
                <a:latin typeface="Cambria" panose="02040503050406030204" pitchFamily="18" charset="0"/>
              </a:rPr>
              <a:t>Lớp chánh kiến trong đời sống</a:t>
            </a:r>
            <a:r>
              <a:rPr lang="en-US" sz="2200" i="1">
                <a:latin typeface="Cambria" panose="02040503050406030204" pitchFamily="18" charset="0"/>
              </a:rPr>
              <a:t>: BKE.edu.vn/ChanhKien</a:t>
            </a:r>
          </a:p>
          <a:p>
            <a:pPr algn="ctr"/>
            <a:r>
              <a:rPr lang="en-US" sz="2200" b="1" i="1">
                <a:latin typeface="Cambria" panose="02040503050406030204" pitchFamily="18" charset="0"/>
              </a:rPr>
              <a:t>Dự án Tranh Nhân Quả</a:t>
            </a:r>
            <a:r>
              <a:rPr lang="en-US" sz="2200" i="1">
                <a:latin typeface="Cambria" panose="02040503050406030204" pitchFamily="18" charset="0"/>
              </a:rPr>
              <a:t>: BKE.edu.vn/TranhNhanQua</a:t>
            </a:r>
          </a:p>
          <a:p>
            <a:pPr algn="ctr"/>
            <a:r>
              <a:rPr lang="en-US" sz="2200" b="1" i="1">
                <a:latin typeface="Cambria" panose="02040503050406030204" pitchFamily="18" charset="0"/>
              </a:rPr>
              <a:t>Cộng đồng sống Tử Tế GNH</a:t>
            </a:r>
            <a:r>
              <a:rPr lang="en-US" sz="2200" i="1">
                <a:latin typeface="Cambria" panose="02040503050406030204" pitchFamily="18" charset="0"/>
              </a:rPr>
              <a:t>: BKE.edu.vn/BigFamily</a:t>
            </a:r>
          </a:p>
        </p:txBody>
      </p:sp>
    </p:spTree>
    <p:extLst>
      <p:ext uri="{BB962C8B-B14F-4D97-AF65-F5344CB8AC3E}">
        <p14:creationId xmlns:p14="http://schemas.microsoft.com/office/powerpoint/2010/main" val="63972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'Đúc kết' cách người Nhật dạy trẻ mẫu giáo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762000"/>
            <a:ext cx="660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103" y="1604088"/>
            <a:ext cx="2331097" cy="2815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rgbClr val="FF0000"/>
                </a:solidFill>
              </a:rPr>
              <a:t>Con tôi khổ quá không? </a:t>
            </a:r>
          </a:p>
          <a:p>
            <a:pPr algn="l"/>
            <a:endParaRPr lang="en-US" sz="1200"/>
          </a:p>
          <a:p>
            <a:pPr algn="l"/>
            <a:r>
              <a:rPr lang="en-US" sz="2800" b="1" i="1"/>
              <a:t>Điều này Cha Mẹ + Nhà Trường cùng thực hiện.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324600" cy="6858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Nuôi =&gt; Dạy =&gt; Rèn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7800" y="5334000"/>
            <a:ext cx="7574652" cy="83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i="1">
                <a:solidFill>
                  <a:srgbClr val="FF0000"/>
                </a:solidFill>
              </a:rPr>
              <a:t>Dạy &amp; Rèn thì loài người vượt trội loài vật.</a:t>
            </a:r>
            <a:r>
              <a:rPr lang="en-US" sz="32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557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ropbox\DayConNenNguoi\DaoTao\dayconkieunha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47800" y="0"/>
            <a:ext cx="6597446" cy="877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Vượt khó (từ những điều nhỏ)</a:t>
            </a:r>
          </a:p>
          <a:p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 cách </a:t>
            </a:r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tạo+chọn khó khăn </a:t>
            </a: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 lúc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62800" y="856882"/>
            <a:ext cx="1905000" cy="877873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bg1"/>
                </a:solidFill>
              </a:rPr>
              <a:t>Rèn Nghị lực </a:t>
            </a:r>
          </a:p>
          <a:p>
            <a:r>
              <a:rPr lang="en-US" sz="2000" b="1">
                <a:solidFill>
                  <a:schemeClr val="bg1"/>
                </a:solidFill>
              </a:rPr>
              <a:t>(Dũng + Nhẫn)</a:t>
            </a:r>
          </a:p>
        </p:txBody>
      </p:sp>
    </p:spTree>
    <p:extLst>
      <p:ext uri="{BB962C8B-B14F-4D97-AF65-F5344CB8AC3E}">
        <p14:creationId xmlns:p14="http://schemas.microsoft.com/office/powerpoint/2010/main" val="389895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8E285-BF8E-42DB-87D4-8E648E59D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609600"/>
            <a:ext cx="8668512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7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40CF-9DC9-49D6-AACB-843C609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b="1">
                <a:latin typeface="Cambria" panose="02040503050406030204" pitchFamily="18" charset="0"/>
              </a:rPr>
              <a:t>II. Hiểu đúng về </a:t>
            </a:r>
            <a:br>
              <a:rPr lang="en-US">
                <a:latin typeface="Cambria" panose="02040503050406030204" pitchFamily="18" charset="0"/>
              </a:rPr>
            </a:br>
            <a:r>
              <a:rPr lang="en-US" b="1">
                <a:latin typeface="Cambria" panose="02040503050406030204" pitchFamily="18" charset="0"/>
              </a:rPr>
              <a:t>3 yếu tố cốt lõi của Nội lực</a:t>
            </a:r>
            <a:br>
              <a:rPr lang="en-US">
                <a:latin typeface="Cambria" panose="02040503050406030204" pitchFamily="18" charset="0"/>
              </a:rPr>
            </a:br>
            <a:r>
              <a:rPr lang="en-US" b="1">
                <a:latin typeface="Cambria" panose="02040503050406030204" pitchFamily="18" charset="0"/>
              </a:rPr>
              <a:t>3 báu vật bên ngoài</a:t>
            </a:r>
          </a:p>
        </p:txBody>
      </p:sp>
    </p:spTree>
    <p:extLst>
      <p:ext uri="{BB962C8B-B14F-4D97-AF65-F5344CB8AC3E}">
        <p14:creationId xmlns:p14="http://schemas.microsoft.com/office/powerpoint/2010/main" val="1035501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21365</TotalTime>
  <Words>2540</Words>
  <Application>Microsoft Office PowerPoint</Application>
  <PresentationFormat>On-screen Show (4:3)</PresentationFormat>
  <Paragraphs>419</Paragraphs>
  <Slides>55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Calibri</vt:lpstr>
      <vt:lpstr>Cambria</vt:lpstr>
      <vt:lpstr>Roboto</vt:lpstr>
      <vt:lpstr>Segoe UI</vt:lpstr>
      <vt:lpstr>Tahoma</vt:lpstr>
      <vt:lpstr>Times New Roman</vt:lpstr>
      <vt:lpstr>Windsor</vt:lpstr>
      <vt:lpstr>Wingdings</vt:lpstr>
      <vt:lpstr>Wingdings 2</vt:lpstr>
      <vt:lpstr>Office Theme</vt:lpstr>
      <vt:lpstr>PowerPoint Presentation</vt:lpstr>
      <vt:lpstr>Nuôi Dạy RÈN theo giai đoạn</vt:lpstr>
      <vt:lpstr>3 Quyền để Trưởng Thành</vt:lpstr>
      <vt:lpstr>Sinh+Nuôi =&gt; Dạy+Rèn</vt:lpstr>
      <vt:lpstr>Phân biệt: Nuôi &amp; Dạy + Rèn</vt:lpstr>
      <vt:lpstr>Nuôi =&gt; Dạy =&gt; Rèn</vt:lpstr>
      <vt:lpstr>PowerPoint Presentation</vt:lpstr>
      <vt:lpstr>PowerPoint Presentation</vt:lpstr>
      <vt:lpstr>II. Hiểu đúng về  3 yếu tố cốt lõi của Nội lực 3 báu vật bên ngoài</vt:lpstr>
      <vt:lpstr>PowerPoint Presentation</vt:lpstr>
      <vt:lpstr>PowerPoint Presentation</vt:lpstr>
      <vt:lpstr>PowerPoint Presentation</vt:lpstr>
      <vt:lpstr>III. Thống nhất cách Dạy+Rèn  với những người ảnh hưởng lên trẻ  (Vợ chồng, Thầy cô, Ông bà, Osin...)</vt:lpstr>
      <vt:lpstr>IV. Tạo dựng môi trường của Dạy + Rèn  Tủ sách gia đình + đầu giường Đi chơi cuối tuần 3h, đi dã ngoại 3 ngày... Nhóm bạn tốt... (Chọn trường có Tam bảo) </vt:lpstr>
      <vt:lpstr>PowerPoint Presentation</vt:lpstr>
      <vt:lpstr>PowerPoint Presentation</vt:lpstr>
      <vt:lpstr>Võ thuật, rèn luyện,  Thiện nguyện, thiền 10 ngày...</vt:lpstr>
      <vt:lpstr>Phương pháp Học + Làm Quan sát + Phân tích + Đúc kết</vt:lpstr>
      <vt:lpstr>PowerPoint Presentation</vt:lpstr>
      <vt:lpstr>PowerPoint Presentation</vt:lpstr>
      <vt:lpstr>4 cách xem tướng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Tự tìm hiểu bản đồ</vt:lpstr>
      <vt:lpstr>Khéo léo &amp; vượt qua nỗi sợ</vt:lpstr>
      <vt:lpstr>Võ thuật: biết bảo vệ mình &amp; người khác</vt:lpstr>
      <vt:lpstr>Yên lặng, tĩnh tâm lắng nghe chính mình</vt:lpstr>
      <vt:lpstr>Đi chợ, nấu ăn</vt:lpstr>
      <vt:lpstr>Vượt thác</vt:lpstr>
      <vt:lpstr>Vẽ tranh, làm đồ thủ công cùng nhóm đi bán, rồi thăm trẻ mồ côi</vt:lpstr>
      <vt:lpstr>Vận động ký tên cùng bảo vệ môi trường sạch xanh:  không xả rác, không rượu bia, thuốc lá…</vt:lpstr>
      <vt:lpstr>Cùng nhặt rác</vt:lpstr>
      <vt:lpstr>Các nhóm tự nấu ăn</vt:lpstr>
      <vt:lpstr>PowerPoint Presentation</vt:lpstr>
      <vt:lpstr>PowerPoint Presentation</vt:lpstr>
      <vt:lpstr>PowerPoint Presentation</vt:lpstr>
      <vt:lpstr>Thử thách Cần Giờ</vt:lpstr>
      <vt:lpstr>PowerPoint Presentation</vt:lpstr>
      <vt:lpstr>PowerPoint Presentation</vt:lpstr>
      <vt:lpstr>Chánh kiến 2-3 ngày Cùng xây dựng cộng đồng sống Tử Tế (GNH)</vt:lpstr>
      <vt:lpstr>Truyện tranh Nhân Quả phải dễ hiểu, hấp dẫn</vt:lpstr>
      <vt:lpstr>PowerPoint Presentation</vt:lpstr>
      <vt:lpstr>PowerPoint Presentation</vt:lpstr>
      <vt:lpstr>PowerPoint Presentation</vt:lpstr>
      <vt:lpstr>Phiên bản v1: Hệ thống 10 trường HCM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Quan Tran</cp:lastModifiedBy>
  <cp:revision>693</cp:revision>
  <dcterms:created xsi:type="dcterms:W3CDTF">2013-02-25T08:07:43Z</dcterms:created>
  <dcterms:modified xsi:type="dcterms:W3CDTF">2018-10-17T08:25:47Z</dcterms:modified>
</cp:coreProperties>
</file>